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unknown"/>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65" r:id="rId5"/>
    <p:sldId id="261" r:id="rId6"/>
    <p:sldId id="259" r:id="rId7"/>
    <p:sldId id="258" r:id="rId8"/>
    <p:sldId id="263" r:id="rId9"/>
    <p:sldId id="260" r:id="rId10"/>
    <p:sldId id="262"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1" autoAdjust="0"/>
    <p:restoredTop sz="94624" autoAdjust="0"/>
  </p:normalViewPr>
  <p:slideViewPr>
    <p:cSldViewPr>
      <p:cViewPr>
        <p:scale>
          <a:sx n="95" d="100"/>
          <a:sy n="95" d="100"/>
        </p:scale>
        <p:origin x="-66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358EB2C9-DE8C-48DC-AB78-99905320D931}" type="datetimeFigureOut">
              <a:rPr lang="en-US" smtClean="0"/>
              <a:pPr/>
              <a:t>1/30/2013</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19157549-CDCA-4979-BCE1-9E76FB355122}"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58EB2C9-DE8C-48DC-AB78-99905320D931}" type="datetimeFigureOut">
              <a:rPr lang="en-US" smtClean="0"/>
              <a:pPr/>
              <a:t>1/30/2013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9157549-CDCA-4979-BCE1-9E76FB3551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58EB2C9-DE8C-48DC-AB78-99905320D931}" type="datetimeFigureOut">
              <a:rPr lang="en-US" smtClean="0"/>
              <a:pPr/>
              <a:t>1/30/2013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9157549-CDCA-4979-BCE1-9E76FB3551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58EB2C9-DE8C-48DC-AB78-99905320D931}" type="datetimeFigureOut">
              <a:rPr lang="en-US" smtClean="0"/>
              <a:pPr/>
              <a:t>1/30/2013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9157549-CDCA-4979-BCE1-9E76FB3551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58EB2C9-DE8C-48DC-AB78-99905320D931}" type="datetimeFigureOut">
              <a:rPr lang="en-US" smtClean="0"/>
              <a:pPr/>
              <a:t>1/30/2013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9157549-CDCA-4979-BCE1-9E76FB355122}"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58EB2C9-DE8C-48DC-AB78-99905320D931}" type="datetimeFigureOut">
              <a:rPr lang="en-US" smtClean="0"/>
              <a:pPr/>
              <a:t>1/30/2013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9157549-CDCA-4979-BCE1-9E76FB3551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58EB2C9-DE8C-48DC-AB78-99905320D931}" type="datetimeFigureOut">
              <a:rPr lang="en-US" smtClean="0"/>
              <a:pPr/>
              <a:t>1/30/2013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9157549-CDCA-4979-BCE1-9E76FB355122}"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58EB2C9-DE8C-48DC-AB78-99905320D931}" type="datetimeFigureOut">
              <a:rPr lang="en-US" smtClean="0"/>
              <a:pPr/>
              <a:t>1/30/2013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9157549-CDCA-4979-BCE1-9E76FB3551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58EB2C9-DE8C-48DC-AB78-99905320D931}" type="datetimeFigureOut">
              <a:rPr lang="en-US" smtClean="0"/>
              <a:pPr/>
              <a:t>1/30/2013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9157549-CDCA-4979-BCE1-9E76FB3551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58EB2C9-DE8C-48DC-AB78-99905320D931}" type="datetimeFigureOut">
              <a:rPr lang="en-US" smtClean="0"/>
              <a:pPr/>
              <a:t>1/30/2013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9157549-CDCA-4979-BCE1-9E76FB3551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358EB2C9-DE8C-48DC-AB78-99905320D931}" type="datetimeFigureOut">
              <a:rPr lang="en-US" smtClean="0"/>
              <a:pPr/>
              <a:t>1/30/2013</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19157549-CDCA-4979-BCE1-9E76FB3551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58EB2C9-DE8C-48DC-AB78-99905320D931}" type="datetimeFigureOut">
              <a:rPr lang="en-US" smtClean="0"/>
              <a:pPr/>
              <a:t>1/30/2013</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19157549-CDCA-4979-BCE1-9E76FB35512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audio" Target="../media/media1.mp3"/><Relationship Id="rId5" Type="http://schemas.openxmlformats.org/officeDocument/2006/relationships/image" Target="../media/image4.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NULL" TargetMode="External"/><Relationship Id="rId5" Type="http://schemas.openxmlformats.org/officeDocument/2006/relationships/image" Target="../media/image4.png"/><Relationship Id="rId4" Type="http://schemas.microsoft.com/office/2007/relationships/media" Target="../media/media3.mp3"/></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audio" Target="../media/media2.mp3"/><Relationship Id="rId5" Type="http://schemas.openxmlformats.org/officeDocument/2006/relationships/image" Target="../media/image4.png"/><Relationship Id="rId4" Type="http://schemas.microsoft.com/office/2007/relationships/media" Target="../media/media2.mp3"/></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v=dBznOZu7FQo"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a:p>
            <a:r>
              <a:rPr lang="en-US" dirty="0"/>
              <a:t> </a:t>
            </a:r>
            <a:r>
              <a:rPr lang="en-US" b="1" dirty="0"/>
              <a:t>(1856) </a:t>
            </a:r>
            <a:endParaRPr lang="en-US" dirty="0"/>
          </a:p>
        </p:txBody>
      </p:sp>
      <p:pic>
        <p:nvPicPr>
          <p:cNvPr id="4" name="Picture 3" descr="ghost pic1.jpg"/>
          <p:cNvPicPr>
            <a:picLocks noChangeAspect="1"/>
          </p:cNvPicPr>
          <p:nvPr/>
        </p:nvPicPr>
        <p:blipFill>
          <a:blip r:embed="rId3" cstate="print"/>
          <a:stretch>
            <a:fillRect/>
          </a:stretch>
        </p:blipFill>
        <p:spPr>
          <a:xfrm>
            <a:off x="3274368" y="381000"/>
            <a:ext cx="4879032" cy="4875858"/>
          </a:xfrm>
          <a:prstGeom prst="ellipse">
            <a:avLst/>
          </a:prstGeom>
          <a:ln w="63500" cap="rnd">
            <a:solidFill>
              <a:srgbClr val="333333"/>
            </a:solidFill>
          </a:ln>
          <a:effectLst>
            <a:glow rad="228600">
              <a:schemeClr val="accent5">
                <a:satMod val="175000"/>
                <a:alpha val="40000"/>
              </a:schemeClr>
            </a:glow>
            <a:outerShdw blurRad="381000" dist="292100" dir="5400000" sx="-80000" sy="-18000" rotWithShape="0">
              <a:srgbClr val="000000">
                <a:alpha val="22000"/>
              </a:srgbClr>
            </a:outerShdw>
            <a:softEdge rad="127000"/>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ctrTitle"/>
          </p:nvPr>
        </p:nvSpPr>
        <p:spPr>
          <a:xfrm>
            <a:off x="914400" y="3962400"/>
            <a:ext cx="7772400" cy="1975104"/>
          </a:xfrm>
        </p:spPr>
        <p:txBody>
          <a:bodyPr>
            <a:normAutofit fontScale="90000"/>
          </a:bodyPr>
          <a:lstStyle/>
          <a:p>
            <a:r>
              <a:rPr lang="en-US" dirty="0"/>
              <a:t/>
            </a:r>
            <a:br>
              <a:rPr lang="en-US" dirty="0"/>
            </a:br>
            <a:r>
              <a:rPr lang="en-US" dirty="0"/>
              <a:t> </a:t>
            </a:r>
            <a:r>
              <a:rPr lang="en-US" b="1" dirty="0" err="1"/>
              <a:t>Mrs</a:t>
            </a:r>
            <a:r>
              <a:rPr lang="en-US" b="1" dirty="0"/>
              <a:t> </a:t>
            </a:r>
            <a:r>
              <a:rPr lang="en-US" b="1" dirty="0" err="1"/>
              <a:t>Craik</a:t>
            </a:r>
            <a:r>
              <a:rPr lang="en-US" b="1" dirty="0"/>
              <a:t> (Dinah </a:t>
            </a:r>
            <a:r>
              <a:rPr lang="en-US" b="1" dirty="0" err="1"/>
              <a:t>Mulock</a:t>
            </a:r>
            <a:r>
              <a:rPr lang="en-US" b="1" dirty="0"/>
              <a:t>), "The Last House in C---- Street" </a:t>
            </a:r>
            <a:endParaRPr lang="en-US" dirty="0"/>
          </a:p>
        </p:txBody>
      </p:sp>
      <p:pic>
        <p:nvPicPr>
          <p:cNvPr id="5" name="Female Scream-[www_flvto_com].mp3">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9448800" y="2971800"/>
            <a:ext cx="609600" cy="609600"/>
          </a:xfrm>
          <a:prstGeom prst="rect">
            <a:avLst/>
          </a:prstGeom>
        </p:spPr>
      </p:pic>
      <p:sp>
        <p:nvSpPr>
          <p:cNvPr id="6" name="TextBox 5"/>
          <p:cNvSpPr txBox="1"/>
          <p:nvPr/>
        </p:nvSpPr>
        <p:spPr>
          <a:xfrm>
            <a:off x="838200" y="457200"/>
            <a:ext cx="2362200" cy="1938992"/>
          </a:xfrm>
          <a:prstGeom prst="rect">
            <a:avLst/>
          </a:prstGeom>
          <a:noFill/>
        </p:spPr>
        <p:txBody>
          <a:bodyPr wrap="square" rtlCol="0">
            <a:spAutoFit/>
          </a:bodyPr>
          <a:lstStyle/>
          <a:p>
            <a:r>
              <a:rPr lang="en-US" sz="2000" b="1" dirty="0" err="1" smtClean="0">
                <a:latin typeface="Bradley Hand ITC" pitchFamily="66" charset="0"/>
              </a:rPr>
              <a:t>Sruthi</a:t>
            </a:r>
            <a:r>
              <a:rPr lang="en-US" sz="2000" b="1" dirty="0" smtClean="0">
                <a:latin typeface="Bradley Hand ITC" pitchFamily="66" charset="0"/>
              </a:rPr>
              <a:t> </a:t>
            </a:r>
            <a:r>
              <a:rPr lang="en-US" sz="2000" b="1" dirty="0" err="1" smtClean="0">
                <a:latin typeface="Bradley Hand ITC" pitchFamily="66" charset="0"/>
              </a:rPr>
              <a:t>Sundaram</a:t>
            </a:r>
            <a:endParaRPr lang="en-US" sz="2000" b="1" dirty="0" smtClean="0">
              <a:latin typeface="Bradley Hand ITC" pitchFamily="66" charset="0"/>
            </a:endParaRPr>
          </a:p>
          <a:p>
            <a:r>
              <a:rPr lang="en-US" sz="2000" b="1" dirty="0" err="1" smtClean="0">
                <a:latin typeface="Bradley Hand ITC" pitchFamily="66" charset="0"/>
              </a:rPr>
              <a:t>Bolu</a:t>
            </a:r>
            <a:r>
              <a:rPr lang="en-US" sz="2000" b="1" dirty="0" smtClean="0">
                <a:latin typeface="Bradley Hand ITC" pitchFamily="66" charset="0"/>
              </a:rPr>
              <a:t> </a:t>
            </a:r>
            <a:r>
              <a:rPr lang="en-US" sz="2000" b="1" dirty="0" err="1" smtClean="0">
                <a:latin typeface="Bradley Hand ITC" pitchFamily="66" charset="0"/>
              </a:rPr>
              <a:t>Oriowo</a:t>
            </a:r>
            <a:endParaRPr lang="en-US" sz="2000" b="1" dirty="0" smtClean="0">
              <a:latin typeface="Bradley Hand ITC" pitchFamily="66" charset="0"/>
            </a:endParaRPr>
          </a:p>
          <a:p>
            <a:r>
              <a:rPr lang="en-US" sz="2000" b="1" dirty="0" smtClean="0">
                <a:latin typeface="Bradley Hand ITC" pitchFamily="66" charset="0"/>
              </a:rPr>
              <a:t>Mica Cunningham</a:t>
            </a:r>
          </a:p>
          <a:p>
            <a:r>
              <a:rPr lang="en-US" sz="2000" b="1" dirty="0" smtClean="0">
                <a:latin typeface="Bradley Hand ITC" pitchFamily="66" charset="0"/>
              </a:rPr>
              <a:t>Anna Butcher</a:t>
            </a:r>
          </a:p>
          <a:p>
            <a:r>
              <a:rPr lang="en-US" sz="2000" b="1" dirty="0" smtClean="0">
                <a:latin typeface="Bradley Hand ITC" pitchFamily="66" charset="0"/>
              </a:rPr>
              <a:t>Taylor </a:t>
            </a:r>
            <a:r>
              <a:rPr lang="en-US" sz="2000" b="1" dirty="0" err="1" smtClean="0">
                <a:latin typeface="Bradley Hand ITC" pitchFamily="66" charset="0"/>
              </a:rPr>
              <a:t>Wallpe</a:t>
            </a:r>
            <a:endParaRPr lang="en-US" sz="2000" b="1" dirty="0" smtClean="0">
              <a:latin typeface="Bradley Hand ITC" pitchFamily="66" charset="0"/>
            </a:endParaRPr>
          </a:p>
          <a:p>
            <a:r>
              <a:rPr lang="en-US" sz="2000" b="1" dirty="0" smtClean="0">
                <a:latin typeface="Bradley Hand ITC" pitchFamily="66" charset="0"/>
              </a:rPr>
              <a:t>Maria Houser</a:t>
            </a:r>
            <a:endParaRPr lang="en-US" sz="2000" b="1" dirty="0">
              <a:latin typeface="Bradley Hand IT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4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4848" y="1481136"/>
            <a:ext cx="1447800" cy="487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743200" y="833021"/>
            <a:ext cx="6096000" cy="5262979"/>
          </a:xfrm>
          <a:prstGeom prst="rect">
            <a:avLst/>
          </a:prstGeom>
          <a:noFill/>
        </p:spPr>
        <p:txBody>
          <a:bodyPr wrap="square" rtlCol="0">
            <a:spAutoFit/>
          </a:bodyPr>
          <a:lstStyle/>
          <a:p>
            <a:endParaRPr lang="en-US" sz="2400" dirty="0" smtClean="0">
              <a:solidFill>
                <a:schemeClr val="accent3">
                  <a:lumMod val="75000"/>
                </a:schemeClr>
              </a:solidFill>
              <a:latin typeface="Bernard MT Condensed" pitchFamily="18" charset="0"/>
            </a:endParaRPr>
          </a:p>
          <a:p>
            <a:endParaRPr lang="en-US" sz="2400" dirty="0" smtClean="0">
              <a:solidFill>
                <a:schemeClr val="accent3">
                  <a:lumMod val="75000"/>
                </a:schemeClr>
              </a:solidFill>
              <a:latin typeface="Bernard MT Condensed" pitchFamily="18" charset="0"/>
            </a:endParaRPr>
          </a:p>
          <a:p>
            <a:r>
              <a:rPr lang="en-US" sz="2400" dirty="0" smtClean="0">
                <a:solidFill>
                  <a:schemeClr val="accent3">
                    <a:lumMod val="75000"/>
                  </a:schemeClr>
                </a:solidFill>
                <a:latin typeface="Bernard MT Condensed" pitchFamily="18" charset="0"/>
              </a:rPr>
              <a:t> Ghost stories were  popular in Victorian times because they explained many unexplainable events and offered a path for dissatisfied souls; many spirits that came back were troubled due to the way they died, or the depressing life they lived.  When the person died, his soul was forever searching for the peace he never got in life...causing him to wander. This gave people something to talk about, stories to tell. Ghost stories also offered a venue to explore taboo topics such as ungodliness, evil mentalities, and  vengeance.</a:t>
            </a:r>
          </a:p>
        </p:txBody>
      </p:sp>
      <p:sp>
        <p:nvSpPr>
          <p:cNvPr id="3" name="Rectangle 2"/>
          <p:cNvSpPr/>
          <p:nvPr/>
        </p:nvSpPr>
        <p:spPr>
          <a:xfrm>
            <a:off x="513702" y="533400"/>
            <a:ext cx="8477898" cy="707886"/>
          </a:xfrm>
          <a:prstGeom prst="rect">
            <a:avLst/>
          </a:prstGeom>
          <a:noFill/>
        </p:spPr>
        <p:txBody>
          <a:bodyPr wrap="none" lIns="91440" tIns="45720" rIns="91440" bIns="45720">
            <a:prstTxWarp prst="textTriangleInverted">
              <a:avLst/>
            </a:prstTxWarp>
            <a:spAutoFit/>
            <a:scene3d>
              <a:camera prst="orthographicFront"/>
              <a:lightRig rig="soft" dir="t">
                <a:rot lat="0" lon="0" rev="10800000"/>
              </a:lightRig>
            </a:scene3d>
            <a:sp3d>
              <a:bevelT w="27940" h="12700"/>
              <a:contourClr>
                <a:srgbClr val="DDDDDD"/>
              </a:contourClr>
            </a:sp3d>
          </a:bodyPr>
          <a:lstStyle/>
          <a:p>
            <a:r>
              <a:rPr lang="en-US" sz="4000" b="1" dirty="0" smtClean="0">
                <a:solidFill>
                  <a:schemeClr val="accent3">
                    <a:lumMod val="60000"/>
                    <a:lumOff val="40000"/>
                  </a:schemeClr>
                </a:solidFill>
              </a:rPr>
              <a:t>How  is this relevant to Victorian Life?</a:t>
            </a:r>
          </a:p>
        </p:txBody>
      </p:sp>
      <p:sp>
        <p:nvSpPr>
          <p:cNvPr id="5" name="Rectangle 4"/>
          <p:cNvSpPr/>
          <p:nvPr/>
        </p:nvSpPr>
        <p:spPr>
          <a:xfrm rot="16200000">
            <a:off x="-524352" y="3429000"/>
            <a:ext cx="3935373" cy="923330"/>
          </a:xfrm>
          <a:prstGeom prst="rect">
            <a:avLst/>
          </a:prstGeom>
          <a:solidFill>
            <a:schemeClr val="tx1">
              <a:lumMod val="95000"/>
            </a:schemeClr>
          </a:solid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chemeClr val="bg1">
                    <a:shade val="50000"/>
                  </a:schemeClr>
                </a:solidFill>
                <a:effectLst/>
              </a:rPr>
              <a:t>RELEVANCE</a:t>
            </a:r>
            <a:endParaRPr lang="en-US" sz="5400" b="1" cap="none" spc="0" dirty="0">
              <a:ln w="50800"/>
              <a:solidFill>
                <a:schemeClr val="bg1">
                  <a:shade val="50000"/>
                </a:schemeClr>
              </a:solidFill>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00200" y="1676400"/>
            <a:ext cx="6096000" cy="3276600"/>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86000" y="2362200"/>
            <a:ext cx="5181600" cy="2123658"/>
          </a:xfrm>
          <a:prstGeom prst="rect">
            <a:avLst/>
          </a:prstGeom>
          <a:noFill/>
        </p:spPr>
        <p:txBody>
          <a:bodyPr wrap="square" rtlCol="0">
            <a:spAutoFit/>
          </a:bodyPr>
          <a:lstStyle/>
          <a:p>
            <a:r>
              <a:rPr lang="en-US" sz="6600" dirty="0" smtClean="0">
                <a:latin typeface="Edwardian Script ITC" pitchFamily="66" charset="0"/>
              </a:rPr>
              <a:t>And the ghost story continues…</a:t>
            </a:r>
            <a:endParaRPr lang="en-US" sz="6600" dirty="0">
              <a:latin typeface="Edwardian Script ITC" pitchFamily="66" charset="0"/>
            </a:endParaRPr>
          </a:p>
        </p:txBody>
      </p:sp>
      <p:pic>
        <p:nvPicPr>
          <p:cNvPr id="4" name="Evil Laugh-[www_flvto_com].mp3">
            <a:hlinkClick r:id="" action="ppaction://media"/>
          </p:cNvPr>
          <p:cNvPicPr>
            <a:picLocks noChangeAspect="1"/>
          </p:cNvPicPr>
          <p:nvPr>
            <a:videoFile r:link="rId1"/>
            <p:extLst>
              <p:ext uri="{DAA4B4D4-6D71-4841-9C94-3DE7FCFB9230}">
                <p14:media xmlns:p14="http://schemas.microsoft.com/office/powerpoint/2010/main" xmlns="" r:embed="rId4">
                  <p14:trim st="7600" end="16569.375"/>
                </p14:media>
              </p:ext>
            </p:extLst>
          </p:nvPr>
        </p:nvPicPr>
        <p:blipFill>
          <a:blip r:embed="rId5" cstate="print"/>
          <a:stretch>
            <a:fillRect/>
          </a:stretch>
        </p:blipFill>
        <p:spPr>
          <a:xfrm>
            <a:off x="9372600" y="30099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p:cTn id="7" fill="hold" display="0">
                  <p:stCondLst>
                    <p:cond delay="indefinite"/>
                  </p:stCondLst>
                  <p:endCondLst>
                    <p:cond evt="onStopAudio" delay="0">
                      <p:tgtEl>
                        <p:sldTgt/>
                      </p:tgtEl>
                    </p:cond>
                  </p:end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host7.jpg"/>
          <p:cNvPicPr>
            <a:picLocks noChangeAspect="1"/>
          </p:cNvPicPr>
          <p:nvPr/>
        </p:nvPicPr>
        <p:blipFill>
          <a:blip r:embed="rId2" cstate="print"/>
          <a:stretch>
            <a:fillRect/>
          </a:stretch>
        </p:blipFill>
        <p:spPr>
          <a:xfrm>
            <a:off x="4724400" y="2514600"/>
            <a:ext cx="4206244" cy="3505200"/>
          </a:xfrm>
          <a:prstGeom prst="rect">
            <a:avLst/>
          </a:prstGeom>
          <a:ln>
            <a:noFill/>
          </a:ln>
          <a:effectLst>
            <a:softEdge rad="112500"/>
          </a:effectLst>
        </p:spPr>
      </p:pic>
      <p:sp>
        <p:nvSpPr>
          <p:cNvPr id="2" name="Rectangle 1"/>
          <p:cNvSpPr/>
          <p:nvPr/>
        </p:nvSpPr>
        <p:spPr>
          <a:xfrm>
            <a:off x="457200" y="4038600"/>
            <a:ext cx="6744154" cy="1569660"/>
          </a:xfrm>
          <a:prstGeom prst="rect">
            <a:avLst/>
          </a:prstGeom>
          <a:noFill/>
        </p:spPr>
        <p:txBody>
          <a:bodyPr wrap="none" lIns="91440" tIns="45720" rIns="91440" bIns="45720">
            <a:spAutoFit/>
          </a:bodyPr>
          <a:lstStyle/>
          <a:p>
            <a:pPr algn="ctr"/>
            <a:r>
              <a:rPr lang="en-US" sz="9600" b="1" cap="none" spc="200" dirty="0" smtClean="0">
                <a:ln w="29210">
                  <a:solidFill>
                    <a:schemeClr val="accent3">
                      <a:tint val="10000"/>
                    </a:schemeClr>
                  </a:solidFill>
                </a:ln>
                <a:solidFill>
                  <a:schemeClr val="accent2">
                    <a:lumMod val="50000"/>
                  </a:schemeClr>
                </a:solidFill>
                <a:effectLst>
                  <a:innerShdw blurRad="50800" dist="50800" dir="8100000">
                    <a:srgbClr val="7D7D7D">
                      <a:alpha val="73000"/>
                    </a:srgbClr>
                  </a:innerShdw>
                </a:effectLst>
              </a:rPr>
              <a:t>FOREVER…</a:t>
            </a:r>
            <a:endParaRPr lang="en-US" sz="9600" b="1" cap="none" spc="200" dirty="0">
              <a:ln w="29210">
                <a:solidFill>
                  <a:schemeClr val="accent3">
                    <a:tint val="10000"/>
                  </a:schemeClr>
                </a:solidFill>
              </a:ln>
              <a:solidFill>
                <a:schemeClr val="accent2">
                  <a:lumMod val="50000"/>
                </a:schemeClr>
              </a:solidFill>
              <a:effectLst>
                <a:innerShdw blurRad="50800" dist="50800" dir="8100000">
                  <a:srgbClr val="7D7D7D">
                    <a:alpha val="73000"/>
                  </a:srgbClr>
                </a:innerShdw>
              </a:effectLst>
            </a:endParaRPr>
          </a:p>
        </p:txBody>
      </p:sp>
      <p:pic>
        <p:nvPicPr>
          <p:cNvPr id="3" name="Picture 2" descr="history.jpg"/>
          <p:cNvPicPr>
            <a:picLocks noChangeAspect="1"/>
          </p:cNvPicPr>
          <p:nvPr/>
        </p:nvPicPr>
        <p:blipFill>
          <a:blip r:embed="rId3" cstate="print"/>
          <a:srcRect t="17568"/>
          <a:stretch>
            <a:fillRect/>
          </a:stretch>
        </p:blipFill>
        <p:spPr>
          <a:xfrm>
            <a:off x="76200" y="76200"/>
            <a:ext cx="5029200" cy="41456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0"/>
            <a:ext cx="3090013" cy="923330"/>
          </a:xfrm>
          <a:prstGeom prst="rect">
            <a:avLst/>
          </a:prstGeom>
          <a:noFill/>
        </p:spPr>
        <p:txBody>
          <a:bodyPr wrap="none" lIns="91440" tIns="45720" rIns="91440" bIns="45720">
            <a:spAutoFit/>
            <a:scene3d>
              <a:camera prst="obliqueTopRight"/>
              <a:lightRig rig="threePt" dir="t"/>
            </a:scene3d>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The Story</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7" name="Picture 6" descr="ghost pic2.jpg"/>
          <p:cNvPicPr>
            <a:picLocks noChangeAspect="1"/>
          </p:cNvPicPr>
          <p:nvPr/>
        </p:nvPicPr>
        <p:blipFill>
          <a:blip r:embed="rId2" cstate="print"/>
          <a:srcRect l="2222" t="8889" b="25556"/>
          <a:stretch>
            <a:fillRect/>
          </a:stretch>
        </p:blipFill>
        <p:spPr>
          <a:xfrm>
            <a:off x="4114800" y="609600"/>
            <a:ext cx="5029200" cy="4495800"/>
          </a:xfrm>
          <a:prstGeom prst="rect">
            <a:avLst/>
          </a:prstGeom>
          <a:ln>
            <a:noFill/>
          </a:ln>
          <a:effectLst>
            <a:softEdge rad="112500"/>
          </a:effectLst>
        </p:spPr>
      </p:pic>
      <p:sp>
        <p:nvSpPr>
          <p:cNvPr id="4" name="TextBox 3"/>
          <p:cNvSpPr txBox="1"/>
          <p:nvPr/>
        </p:nvSpPr>
        <p:spPr>
          <a:xfrm>
            <a:off x="1981200" y="4549676"/>
            <a:ext cx="7162800" cy="2308324"/>
          </a:xfrm>
          <a:prstGeom prst="rect">
            <a:avLst/>
          </a:prstGeom>
          <a:noFill/>
        </p:spPr>
        <p:txBody>
          <a:bodyPr wrap="square" rtlCol="0">
            <a:spAutoFit/>
          </a:bodyPr>
          <a:lstStyle/>
          <a:p>
            <a:r>
              <a:rPr lang="en-US" sz="2400" b="1" dirty="0" smtClean="0">
                <a:latin typeface="Andalus" pitchFamily="18" charset="-78"/>
                <a:cs typeface="Andalus" pitchFamily="18" charset="-78"/>
              </a:rPr>
              <a:t>The story is a ghost narrative from the point of view of an aged Mrs. MacArthur as she dictates a event that occurred when she was 18 years old.  She talks about going on a trip to London with her mother, father, and her lover Edmond Everest.  Her pregnant mother feels sick and leaves Dorothy with her father and lover.  </a:t>
            </a:r>
            <a:endParaRPr lang="en-US" sz="2400" b="1" dirty="0">
              <a:latin typeface="Andalus" pitchFamily="18" charset="-78"/>
              <a:cs typeface="Andalus" pitchFamily="18" charset="-78"/>
            </a:endParaRPr>
          </a:p>
        </p:txBody>
      </p:sp>
      <p:sp>
        <p:nvSpPr>
          <p:cNvPr id="5" name="Rectangle 4"/>
          <p:cNvSpPr/>
          <p:nvPr/>
        </p:nvSpPr>
        <p:spPr>
          <a:xfrm>
            <a:off x="304800" y="533400"/>
            <a:ext cx="4267200" cy="3970318"/>
          </a:xfrm>
          <a:prstGeom prst="rect">
            <a:avLst/>
          </a:prstGeom>
        </p:spPr>
        <p:txBody>
          <a:bodyPr wrap="square">
            <a:spAutoFit/>
          </a:bodyPr>
          <a:lstStyle/>
          <a:p>
            <a:endParaRPr lang="en-US" sz="2800" dirty="0" smtClean="0">
              <a:latin typeface="Blackadder ITC" pitchFamily="82" charset="0"/>
            </a:endParaRPr>
          </a:p>
          <a:p>
            <a:r>
              <a:rPr lang="en-US" sz="2800" dirty="0" smtClean="0">
                <a:latin typeface="Blackadder ITC" pitchFamily="82" charset="0"/>
              </a:rPr>
              <a:t>“ I am not a believer in ghosts in general; I see no good in them. They come -- that is, are reported to come -- so irrelevantly, purposelessly -- so ridiculously, in short -- that one's common sense as regards this world, one's supernatural sense of the other, are alike revolted.”</a:t>
            </a:r>
            <a:endParaRPr lang="en-US" sz="2800" dirty="0">
              <a:latin typeface="Blackadder ITC"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3490827" cy="923330"/>
          </a:xfrm>
          <a:prstGeom prst="rect">
            <a:avLst/>
          </a:prstGeom>
          <a:noFill/>
        </p:spPr>
        <p:txBody>
          <a:bodyPr wrap="none" lIns="91440" tIns="45720" rIns="91440" bIns="45720">
            <a:prstTxWarp prst="textStop">
              <a:avLst/>
            </a:prstTxWarp>
            <a:spAutoFit/>
          </a:bodyPr>
          <a:lstStyle/>
          <a:p>
            <a:pPr algn="ctr"/>
            <a:r>
              <a:rPr lang="en-US" sz="5400" b="1" cap="all" spc="0" dirty="0" smtClean="0">
                <a:ln w="9000" cmpd="sng">
                  <a:solidFill>
                    <a:schemeClr val="accent4">
                      <a:shade val="50000"/>
                      <a:satMod val="120000"/>
                    </a:schemeClr>
                  </a:solidFill>
                  <a:prstDash val="solid"/>
                </a:ln>
                <a:blipFill>
                  <a:blip r:embed="rId2"/>
                  <a:tile tx="0" ty="0" sx="100000" sy="100000" flip="none" algn="tl"/>
                </a:blipFill>
                <a:effectLst>
                  <a:reflection blurRad="12700" stA="28000" endPos="45000" dist="1000" dir="5400000" sy="-100000" algn="bl" rotWithShape="0"/>
                </a:effectLst>
              </a:rPr>
              <a:t>AND THEN</a:t>
            </a:r>
            <a:endParaRPr lang="en-US" sz="5400" b="1" cap="all" spc="0" dirty="0">
              <a:ln w="9000" cmpd="sng">
                <a:solidFill>
                  <a:schemeClr val="accent4">
                    <a:shade val="50000"/>
                    <a:satMod val="120000"/>
                  </a:schemeClr>
                </a:solidFill>
                <a:prstDash val="solid"/>
              </a:ln>
              <a:blipFill>
                <a:blip r:embed="rId2"/>
                <a:tile tx="0" ty="0" sx="100000" sy="100000" flip="none" algn="tl"/>
              </a:blipFill>
              <a:effectLst>
                <a:reflection blurRad="12700" stA="28000" endPos="45000" dist="1000" dir="5400000" sy="-100000" algn="bl" rotWithShape="0"/>
              </a:effectLst>
            </a:endParaRPr>
          </a:p>
        </p:txBody>
      </p:sp>
      <p:sp>
        <p:nvSpPr>
          <p:cNvPr id="3" name="Oval 2"/>
          <p:cNvSpPr/>
          <p:nvPr/>
        </p:nvSpPr>
        <p:spPr>
          <a:xfrm>
            <a:off x="1219200" y="2590800"/>
            <a:ext cx="6781800" cy="3505200"/>
          </a:xfrm>
          <a:prstGeom prst="ellipse">
            <a:avLst/>
          </a:prstGeom>
          <a:solidFill>
            <a:schemeClr val="bg1">
              <a:lumMod val="95000"/>
              <a:lumOff val="5000"/>
            </a:schemeClr>
          </a:solidFill>
          <a:scene3d>
            <a:camera prst="orthographicFront"/>
            <a:lightRig rig="threePt" dir="t"/>
          </a:scene3d>
          <a:sp3d>
            <a:bevelT w="101600" prst="ribl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p:cNvSpPr txBox="1"/>
          <p:nvPr/>
        </p:nvSpPr>
        <p:spPr>
          <a:xfrm>
            <a:off x="1752600" y="3124200"/>
            <a:ext cx="6096000" cy="2554545"/>
          </a:xfrm>
          <a:prstGeom prst="rect">
            <a:avLst/>
          </a:prstGeom>
          <a:noFill/>
        </p:spPr>
        <p:txBody>
          <a:bodyPr wrap="square" rtlCol="0">
            <a:spAutoFit/>
          </a:bodyPr>
          <a:lstStyle/>
          <a:p>
            <a:r>
              <a:rPr lang="en-US" sz="8000" dirty="0" smtClean="0">
                <a:latin typeface="Blackadder ITC" pitchFamily="82" charset="0"/>
              </a:rPr>
              <a:t>The Ghost Story begins…</a:t>
            </a:r>
            <a:endParaRPr lang="en-US" sz="8000" dirty="0">
              <a:latin typeface="Blackadder ITC" pitchFamily="8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dle.jpg"/>
          <p:cNvPicPr>
            <a:picLocks noChangeAspect="1"/>
          </p:cNvPicPr>
          <p:nvPr/>
        </p:nvPicPr>
        <p:blipFill>
          <a:blip r:embed="rId3" cstate="print"/>
          <a:stretch>
            <a:fillRect/>
          </a:stretch>
        </p:blipFill>
        <p:spPr>
          <a:xfrm>
            <a:off x="914400" y="2438400"/>
            <a:ext cx="4724400" cy="378142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TextBox 2"/>
          <p:cNvSpPr txBox="1"/>
          <p:nvPr/>
        </p:nvSpPr>
        <p:spPr>
          <a:xfrm rot="5053686">
            <a:off x="4546561" y="2613803"/>
            <a:ext cx="6477000" cy="3046988"/>
          </a:xfrm>
          <a:prstGeom prst="rect">
            <a:avLst/>
          </a:prstGeom>
          <a:noFill/>
        </p:spPr>
        <p:txBody>
          <a:bodyPr wrap="square" rtlCol="0">
            <a:spAutoFit/>
          </a:bodyPr>
          <a:lstStyle/>
          <a:p>
            <a:r>
              <a:rPr lang="en-US" sz="9600" dirty="0" smtClean="0">
                <a:solidFill>
                  <a:srgbClr val="FF0000"/>
                </a:solidFill>
                <a:latin typeface="Andalus" pitchFamily="18" charset="-78"/>
                <a:cs typeface="Andalus" pitchFamily="18" charset="-78"/>
              </a:rPr>
              <a:t>Gothic Themes</a:t>
            </a:r>
            <a:endParaRPr lang="en-US" sz="9600" dirty="0">
              <a:solidFill>
                <a:srgbClr val="FF0000"/>
              </a:solidFill>
              <a:latin typeface="Andalus" pitchFamily="18" charset="-78"/>
              <a:cs typeface="Andalus" pitchFamily="18" charset="-78"/>
            </a:endParaRPr>
          </a:p>
        </p:txBody>
      </p:sp>
      <p:sp>
        <p:nvSpPr>
          <p:cNvPr id="4" name="TextBox 3"/>
          <p:cNvSpPr txBox="1"/>
          <p:nvPr/>
        </p:nvSpPr>
        <p:spPr>
          <a:xfrm rot="17653868">
            <a:off x="-1438271" y="846734"/>
            <a:ext cx="6477000" cy="1200329"/>
          </a:xfrm>
          <a:prstGeom prst="rect">
            <a:avLst/>
          </a:prstGeom>
          <a:noFill/>
        </p:spPr>
        <p:txBody>
          <a:bodyPr wrap="square" rtlCol="0">
            <a:spAutoFit/>
          </a:bodyPr>
          <a:lstStyle/>
          <a:p>
            <a:r>
              <a:rPr lang="en-US" sz="7200" dirty="0" smtClean="0">
                <a:solidFill>
                  <a:schemeClr val="tx2">
                    <a:lumMod val="50000"/>
                  </a:schemeClr>
                </a:solidFill>
                <a:latin typeface="Blackadder ITC" pitchFamily="82" charset="0"/>
              </a:rPr>
              <a:t>Gothic Themes</a:t>
            </a:r>
            <a:endParaRPr lang="en-US" sz="7200" dirty="0">
              <a:solidFill>
                <a:schemeClr val="tx2">
                  <a:lumMod val="50000"/>
                </a:schemeClr>
              </a:solidFill>
              <a:latin typeface="Blackadder ITC" pitchFamily="82" charset="0"/>
            </a:endParaRPr>
          </a:p>
        </p:txBody>
      </p:sp>
      <p:sp>
        <p:nvSpPr>
          <p:cNvPr id="5" name="TextBox 4"/>
          <p:cNvSpPr txBox="1"/>
          <p:nvPr/>
        </p:nvSpPr>
        <p:spPr>
          <a:xfrm rot="830058">
            <a:off x="2226246" y="989581"/>
            <a:ext cx="6477000" cy="923330"/>
          </a:xfrm>
          <a:prstGeom prst="rect">
            <a:avLst/>
          </a:prstGeom>
          <a:noFill/>
        </p:spPr>
        <p:txBody>
          <a:bodyPr wrap="square" rtlCol="0">
            <a:spAutoFit/>
          </a:bodyPr>
          <a:lstStyle/>
          <a:p>
            <a:r>
              <a:rPr lang="en-US" sz="5400" dirty="0" smtClean="0">
                <a:latin typeface="Broadway" pitchFamily="82" charset="0"/>
              </a:rPr>
              <a:t>Gothic Themes</a:t>
            </a:r>
            <a:endParaRPr lang="en-US" sz="5400" dirty="0">
              <a:latin typeface="Broadway" pitchFamily="82" charset="0"/>
            </a:endParaRPr>
          </a:p>
        </p:txBody>
      </p:sp>
      <p:pic>
        <p:nvPicPr>
          <p:cNvPr id="6" name="Dramatic Bass _Dun Dun Dun_-[www_flvto_com].mp3">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9753600" y="3150996"/>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304800"/>
            <a:ext cx="9144000" cy="1200329"/>
          </a:xfrm>
          <a:prstGeom prst="rect">
            <a:avLst/>
          </a:prstGeom>
        </p:spPr>
        <p:txBody>
          <a:bodyPr wrap="square">
            <a:spAutoFit/>
          </a:bodyPr>
          <a:lstStyle/>
          <a:p>
            <a:r>
              <a:rPr lang="en-US" sz="7200" dirty="0" smtClean="0">
                <a:latin typeface="Brush Script MT" pitchFamily="66" charset="0"/>
              </a:rPr>
              <a:t>Unexplainable Events</a:t>
            </a:r>
            <a:endParaRPr lang="en-US" sz="7200" dirty="0">
              <a:latin typeface="Brush Script MT" pitchFamily="66" charset="0"/>
            </a:endParaRPr>
          </a:p>
        </p:txBody>
      </p:sp>
      <p:pic>
        <p:nvPicPr>
          <p:cNvPr id="4" name="Picture 3" descr="ghost pic4.jpg"/>
          <p:cNvPicPr>
            <a:picLocks noChangeAspect="1"/>
          </p:cNvPicPr>
          <p:nvPr/>
        </p:nvPicPr>
        <p:blipFill>
          <a:blip r:embed="rId2" cstate="print"/>
          <a:stretch>
            <a:fillRect/>
          </a:stretch>
        </p:blipFill>
        <p:spPr>
          <a:xfrm>
            <a:off x="4191000" y="1600200"/>
            <a:ext cx="4663440" cy="4926169"/>
          </a:xfrm>
          <a:prstGeom prst="rect">
            <a:avLst/>
          </a:prstGeom>
          <a:ln>
            <a:noFill/>
          </a:ln>
          <a:effectLst>
            <a:softEdge rad="112500"/>
          </a:effectLst>
        </p:spPr>
      </p:pic>
      <p:sp>
        <p:nvSpPr>
          <p:cNvPr id="2" name="Rectangle 1"/>
          <p:cNvSpPr/>
          <p:nvPr/>
        </p:nvSpPr>
        <p:spPr>
          <a:xfrm>
            <a:off x="152400" y="1676400"/>
            <a:ext cx="4114800" cy="3539430"/>
          </a:xfrm>
          <a:prstGeom prst="rect">
            <a:avLst/>
          </a:prstGeom>
        </p:spPr>
        <p:txBody>
          <a:bodyPr wrap="square">
            <a:spAutoFit/>
          </a:bodyPr>
          <a:lstStyle/>
          <a:p>
            <a:r>
              <a:rPr lang="en-US" sz="2800" dirty="0" smtClean="0">
                <a:latin typeface="Blackadder ITC" pitchFamily="82" charset="0"/>
              </a:rPr>
              <a:t>“At that minute, distinct, clear, and unmistakable, like a person giving a summons in passing by, we heard once more the tapping on the pane. But nothing was seen; not a single shadow came between us and the open air, the bright starlight”</a:t>
            </a:r>
            <a:endParaRPr lang="en-US" sz="2800" dirty="0">
              <a:latin typeface="Blackadder ITC" pitchFamily="8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36255"/>
            <a:ext cx="7620000" cy="2554545"/>
          </a:xfrm>
          <a:prstGeom prst="rect">
            <a:avLst/>
          </a:prstGeom>
          <a:noFill/>
        </p:spPr>
        <p:txBody>
          <a:bodyPr wrap="square" rtlCol="0">
            <a:spAutoFit/>
          </a:bodyPr>
          <a:lstStyle/>
          <a:p>
            <a:r>
              <a:rPr lang="en-US" sz="3200" dirty="0" smtClean="0">
                <a:solidFill>
                  <a:srgbClr val="00B0F0"/>
                </a:solidFill>
                <a:latin typeface="Blackadder ITC" pitchFamily="82" charset="0"/>
              </a:rPr>
              <a:t>“'The </a:t>
            </a:r>
            <a:r>
              <a:rPr lang="en-US" sz="3200" dirty="0">
                <a:solidFill>
                  <a:srgbClr val="00B0F0"/>
                </a:solidFill>
                <a:latin typeface="Blackadder ITC" pitchFamily="82" charset="0"/>
              </a:rPr>
              <a:t>next minute my maid and I both started up with a simultaneous exclamation. </a:t>
            </a:r>
          </a:p>
          <a:p>
            <a:r>
              <a:rPr lang="en-US" sz="3200" dirty="0">
                <a:solidFill>
                  <a:srgbClr val="00B0F0"/>
                </a:solidFill>
                <a:latin typeface="Blackadder ITC" pitchFamily="82" charset="0"/>
              </a:rPr>
              <a:t>'"Did you hear that?" </a:t>
            </a:r>
          </a:p>
          <a:p>
            <a:r>
              <a:rPr lang="en-US" sz="3200" dirty="0" smtClean="0">
                <a:solidFill>
                  <a:srgbClr val="00B0F0"/>
                </a:solidFill>
                <a:latin typeface="Blackadder ITC" pitchFamily="82" charset="0"/>
              </a:rPr>
              <a:t>[…] there </a:t>
            </a:r>
            <a:r>
              <a:rPr lang="en-US" sz="3200" dirty="0">
                <a:solidFill>
                  <a:srgbClr val="00B0F0"/>
                </a:solidFill>
                <a:latin typeface="Blackadder ITC" pitchFamily="82" charset="0"/>
              </a:rPr>
              <a:t>was no bird or bat or living thing about -- only the quiet summer night, the river, and the stars</a:t>
            </a:r>
            <a:r>
              <a:rPr lang="en-US" sz="3200" dirty="0" smtClean="0">
                <a:solidFill>
                  <a:srgbClr val="00B0F0"/>
                </a:solidFill>
                <a:latin typeface="Blackadder ITC" pitchFamily="82" charset="0"/>
              </a:rPr>
              <a:t>.”</a:t>
            </a:r>
            <a:endParaRPr lang="en-US" sz="3200" dirty="0">
              <a:solidFill>
                <a:srgbClr val="00B0F0"/>
              </a:solidFill>
              <a:latin typeface="Blackadder ITC" pitchFamily="82" charset="0"/>
            </a:endParaRPr>
          </a:p>
        </p:txBody>
      </p:sp>
      <p:sp>
        <p:nvSpPr>
          <p:cNvPr id="5" name="Rectangle 4"/>
          <p:cNvSpPr/>
          <p:nvPr/>
        </p:nvSpPr>
        <p:spPr>
          <a:xfrm>
            <a:off x="1066800" y="3611701"/>
            <a:ext cx="7010400" cy="3170099"/>
          </a:xfrm>
          <a:prstGeom prst="rect">
            <a:avLst/>
          </a:prstGeom>
        </p:spPr>
        <p:txBody>
          <a:bodyPr wrap="square">
            <a:spAutoFit/>
          </a:bodyPr>
          <a:lstStyle/>
          <a:p>
            <a:r>
              <a:rPr lang="en-US" sz="4000" b="1" dirty="0" smtClean="0">
                <a:solidFill>
                  <a:srgbClr val="FFFF00"/>
                </a:solidFill>
                <a:latin typeface="Edwardian Script ITC" pitchFamily="66" charset="0"/>
              </a:rPr>
              <a:t>'"Dorothy, last night, as sure as I see you now, I saw your mother. […] "'Coming into the room just as she used to do in the bedroom at home, with the candle in her hand and the baby asleep on her arm." </a:t>
            </a:r>
            <a:endParaRPr lang="en-US" sz="4000" b="1" dirty="0">
              <a:solidFill>
                <a:srgbClr val="FFFF00"/>
              </a:solidFill>
              <a:latin typeface="Edwardian Script ITC" pitchFamily="66" charset="0"/>
            </a:endParaRPr>
          </a:p>
        </p:txBody>
      </p:sp>
      <p:sp>
        <p:nvSpPr>
          <p:cNvPr id="8" name="Oval 7"/>
          <p:cNvSpPr/>
          <p:nvPr/>
        </p:nvSpPr>
        <p:spPr>
          <a:xfrm>
            <a:off x="1066800" y="2514600"/>
            <a:ext cx="6705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03771" y="2667000"/>
            <a:ext cx="5182829"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Situational Irony</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5800" y="304800"/>
            <a:ext cx="4495800" cy="923330"/>
          </a:xfrm>
          <a:prstGeom prst="rect">
            <a:avLst/>
          </a:prstGeom>
          <a:noFill/>
        </p:spPr>
        <p:txBody>
          <a:bodyPr wrap="none" lIns="91440" tIns="45720" rIns="91440" bIns="45720">
            <a:prstTxWarp prst="textCurveDown">
              <a:avLst/>
            </a:prstTxWarp>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SUSPENSE</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5" name="Picture 4" descr="ghost pic5.jpg"/>
          <p:cNvPicPr>
            <a:picLocks noChangeAspect="1"/>
          </p:cNvPicPr>
          <p:nvPr/>
        </p:nvPicPr>
        <p:blipFill>
          <a:blip r:embed="rId2" cstate="print"/>
          <a:stretch>
            <a:fillRect/>
          </a:stretch>
        </p:blipFill>
        <p:spPr>
          <a:xfrm>
            <a:off x="762000" y="685800"/>
            <a:ext cx="3429000" cy="2571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word pic6.jpg"/>
          <p:cNvPicPr>
            <a:picLocks noChangeAspect="1"/>
          </p:cNvPicPr>
          <p:nvPr/>
        </p:nvPicPr>
        <p:blipFill>
          <a:blip r:embed="rId3" cstate="print"/>
          <a:stretch>
            <a:fillRect/>
          </a:stretch>
        </p:blipFill>
        <p:spPr>
          <a:xfrm>
            <a:off x="190500" y="3671675"/>
            <a:ext cx="5067300" cy="30339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p:cNvSpPr txBox="1"/>
          <p:nvPr/>
        </p:nvSpPr>
        <p:spPr>
          <a:xfrm>
            <a:off x="5410200" y="1371600"/>
            <a:ext cx="3733800" cy="5632311"/>
          </a:xfrm>
          <a:prstGeom prst="rect">
            <a:avLst/>
          </a:prstGeom>
          <a:noFill/>
        </p:spPr>
        <p:txBody>
          <a:bodyPr wrap="square" rtlCol="0">
            <a:spAutoFit/>
          </a:bodyPr>
          <a:lstStyle/>
          <a:p>
            <a:r>
              <a:rPr lang="en-US" sz="2400" b="1" dirty="0" smtClean="0">
                <a:solidFill>
                  <a:srgbClr val="C00000"/>
                </a:solidFill>
                <a:latin typeface="Century Gothic" pitchFamily="34" charset="0"/>
              </a:rPr>
              <a:t>“'The </a:t>
            </a:r>
            <a:r>
              <a:rPr lang="en-US" sz="2400" b="1" dirty="0">
                <a:solidFill>
                  <a:srgbClr val="C00000"/>
                </a:solidFill>
                <a:latin typeface="Century Gothic" pitchFamily="34" charset="0"/>
              </a:rPr>
              <a:t>next minute my maid and I both started up with a simultaneous exclamation. </a:t>
            </a:r>
          </a:p>
          <a:p>
            <a:r>
              <a:rPr lang="en-US" sz="2400" b="1" dirty="0">
                <a:solidFill>
                  <a:srgbClr val="C00000"/>
                </a:solidFill>
                <a:latin typeface="Century Gothic" pitchFamily="34" charset="0"/>
              </a:rPr>
              <a:t>'"Did you hear that?" </a:t>
            </a:r>
          </a:p>
          <a:p>
            <a:r>
              <a:rPr lang="en-US" sz="2400" b="1" dirty="0">
                <a:solidFill>
                  <a:srgbClr val="C00000"/>
                </a:solidFill>
                <a:latin typeface="Century Gothic" pitchFamily="34" charset="0"/>
              </a:rPr>
              <a:t>"'Yes, a bat flying against the window." </a:t>
            </a:r>
          </a:p>
          <a:p>
            <a:r>
              <a:rPr lang="en-US" sz="2400" b="1" dirty="0">
                <a:solidFill>
                  <a:srgbClr val="C00000"/>
                </a:solidFill>
                <a:latin typeface="Century Gothic" pitchFamily="34" charset="0"/>
              </a:rPr>
              <a:t>'"But the lattices are open, Mistress Dorothy." </a:t>
            </a:r>
          </a:p>
          <a:p>
            <a:r>
              <a:rPr lang="en-US" sz="2400" b="1" dirty="0">
                <a:solidFill>
                  <a:srgbClr val="C00000"/>
                </a:solidFill>
                <a:latin typeface="Century Gothic" pitchFamily="34" charset="0"/>
              </a:rPr>
              <a:t>'So they were; and there was no bird or bat or living thing about -- only the quiet summer night, the river, and the stars</a:t>
            </a:r>
            <a:r>
              <a:rPr lang="en-US" sz="2400" b="1" dirty="0" smtClean="0">
                <a:solidFill>
                  <a:srgbClr val="C00000"/>
                </a:solidFill>
                <a:latin typeface="Century Gothic" pitchFamily="34" charset="0"/>
              </a:rPr>
              <a:t>.”</a:t>
            </a:r>
            <a:endParaRPr lang="en-US" sz="2400" b="1" dirty="0">
              <a:solidFill>
                <a:srgbClr val="C00000"/>
              </a:solidFill>
              <a:latin typeface="Century Gothic"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host6.jpg"/>
          <p:cNvPicPr>
            <a:picLocks noChangeAspect="1"/>
          </p:cNvPicPr>
          <p:nvPr/>
        </p:nvPicPr>
        <p:blipFill>
          <a:blip r:embed="rId2" cstate="print"/>
          <a:stretch>
            <a:fillRect/>
          </a:stretch>
        </p:blipFill>
        <p:spPr>
          <a:xfrm>
            <a:off x="4572000" y="0"/>
            <a:ext cx="4572000" cy="6858000"/>
          </a:xfrm>
          <a:prstGeom prst="rect">
            <a:avLst/>
          </a:prstGeom>
          <a:ln>
            <a:noFill/>
          </a:ln>
          <a:effectLst>
            <a:softEdge rad="112500"/>
          </a:effectLst>
        </p:spPr>
      </p:pic>
      <p:sp>
        <p:nvSpPr>
          <p:cNvPr id="3" name="Rectangle 2"/>
          <p:cNvSpPr/>
          <p:nvPr/>
        </p:nvSpPr>
        <p:spPr>
          <a:xfrm>
            <a:off x="1066800" y="76200"/>
            <a:ext cx="6603090" cy="1446550"/>
          </a:xfrm>
          <a:prstGeom prst="rect">
            <a:avLst/>
          </a:prstGeom>
        </p:spPr>
        <p:txBody>
          <a:bodyPr wrap="none">
            <a:spAutoFit/>
          </a:bodyPr>
          <a:lstStyle/>
          <a:p>
            <a:r>
              <a:rPr lang="en-US" sz="6000" dirty="0" smtClean="0">
                <a:latin typeface="Edwardian Script ITC" pitchFamily="66" charset="0"/>
              </a:rPr>
              <a:t>an atmosphere of ….</a:t>
            </a:r>
            <a:r>
              <a:rPr lang="en-US" sz="8800" b="1" dirty="0" smtClean="0">
                <a:latin typeface="Edwardian Script ITC" pitchFamily="66" charset="0"/>
              </a:rPr>
              <a:t>Terror</a:t>
            </a:r>
            <a:endParaRPr lang="en-US" sz="8800" b="1" dirty="0">
              <a:latin typeface="Edwardian Script ITC" pitchFamily="66" charset="0"/>
            </a:endParaRPr>
          </a:p>
        </p:txBody>
      </p:sp>
      <p:sp>
        <p:nvSpPr>
          <p:cNvPr id="5" name="Oval 4"/>
          <p:cNvSpPr/>
          <p:nvPr/>
        </p:nvSpPr>
        <p:spPr>
          <a:xfrm>
            <a:off x="152400" y="2667000"/>
            <a:ext cx="5791200" cy="1905000"/>
          </a:xfrm>
          <a:prstGeom prst="ellipse">
            <a:avLst/>
          </a:prstGeom>
          <a:gradFill flip="none" rotWithShape="1">
            <a:gsLst>
              <a:gs pos="0">
                <a:schemeClr val="tx1">
                  <a:lumMod val="50000"/>
                  <a:shade val="30000"/>
                  <a:satMod val="115000"/>
                </a:schemeClr>
              </a:gs>
              <a:gs pos="50000">
                <a:schemeClr val="tx1">
                  <a:lumMod val="50000"/>
                  <a:shade val="67500"/>
                  <a:satMod val="115000"/>
                </a:schemeClr>
              </a:gs>
              <a:gs pos="100000">
                <a:schemeClr val="tx1">
                  <a:lumMod val="5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60000"/>
                  <a:lumOff val="40000"/>
                </a:schemeClr>
              </a:solidFill>
            </a:endParaRPr>
          </a:p>
        </p:txBody>
      </p:sp>
      <p:sp>
        <p:nvSpPr>
          <p:cNvPr id="4" name="Rectangle 3"/>
          <p:cNvSpPr/>
          <p:nvPr/>
        </p:nvSpPr>
        <p:spPr>
          <a:xfrm>
            <a:off x="990600" y="3048000"/>
            <a:ext cx="4572000" cy="1200329"/>
          </a:xfrm>
          <a:prstGeom prst="rect">
            <a:avLst/>
          </a:prstGeom>
        </p:spPr>
        <p:txBody>
          <a:bodyPr>
            <a:spAutoFit/>
          </a:bodyPr>
          <a:lstStyle/>
          <a:p>
            <a:r>
              <a:rPr lang="en-US" dirty="0" smtClean="0">
                <a:solidFill>
                  <a:schemeClr val="accent4">
                    <a:lumMod val="20000"/>
                    <a:lumOff val="80000"/>
                  </a:schemeClr>
                </a:solidFill>
                <a:latin typeface="Andalus" pitchFamily="18" charset="-78"/>
                <a:cs typeface="Andalus" pitchFamily="18" charset="-78"/>
              </a:rPr>
              <a:t>'"Children," cried my father at last, "you are a couple of fools. Wait till you have been married twenty years. I must go to my Dolly. I know there is something amiss at home." </a:t>
            </a:r>
            <a:endParaRPr lang="en-US" dirty="0">
              <a:solidFill>
                <a:schemeClr val="accent4">
                  <a:lumMod val="20000"/>
                  <a:lumOff val="80000"/>
                </a:schemeClr>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3429000" y="5943600"/>
            <a:ext cx="3048000" cy="646331"/>
          </a:xfrm>
          <a:prstGeom prst="rect">
            <a:avLst/>
          </a:prstGeom>
          <a:solidFill>
            <a:srgbClr val="002060"/>
          </a:solidFill>
          <a:ln w="76200">
            <a:solidFill>
              <a:schemeClr val="bg2">
                <a:lumMod val="40000"/>
                <a:lumOff val="60000"/>
              </a:schemeClr>
            </a:solidFill>
          </a:ln>
        </p:spPr>
        <p:txBody>
          <a:bodyPr wrap="square">
            <a:spAutoFit/>
          </a:bodyPr>
          <a:lstStyle/>
          <a:p>
            <a:r>
              <a:rPr lang="en-US" sz="3600" b="1" dirty="0" smtClean="0">
                <a:latin typeface="Century Gothic" pitchFamily="34" charset="0"/>
              </a:rPr>
              <a:t>VIDEO CLIP</a:t>
            </a:r>
            <a:endParaRPr lang="en-US" sz="3600" b="1" dirty="0">
              <a:latin typeface="Century Gothic" pitchFamily="34" charset="0"/>
            </a:endParaRPr>
          </a:p>
        </p:txBody>
      </p:sp>
      <p:sp>
        <p:nvSpPr>
          <p:cNvPr id="3" name="Rectangle 2"/>
          <p:cNvSpPr/>
          <p:nvPr/>
        </p:nvSpPr>
        <p:spPr>
          <a:xfrm>
            <a:off x="381000" y="1143000"/>
            <a:ext cx="4572000" cy="4524315"/>
          </a:xfrm>
          <a:prstGeom prst="rect">
            <a:avLst/>
          </a:prstGeom>
        </p:spPr>
        <p:txBody>
          <a:bodyPr>
            <a:spAutoFit/>
          </a:bodyPr>
          <a:lstStyle/>
          <a:p>
            <a:endParaRPr lang="en-US" sz="3200" dirty="0" smtClean="0">
              <a:solidFill>
                <a:srgbClr val="00B0F0"/>
              </a:solidFill>
              <a:latin typeface="Brush Script MT" pitchFamily="66" charset="0"/>
            </a:endParaRPr>
          </a:p>
          <a:p>
            <a:r>
              <a:rPr lang="en-US" sz="3200" dirty="0" smtClean="0">
                <a:solidFill>
                  <a:srgbClr val="00B0F0"/>
                </a:solidFill>
                <a:latin typeface="Brush Script MT" pitchFamily="66" charset="0"/>
              </a:rPr>
              <a:t> “The ghost, like Hamlet's, was 'an honest ghost'. From her daughter -- an old lady, who, bless her good and gentle memory! has since learned the secrets of all things -- I learnt this veritable tale. “ (frame narrator)</a:t>
            </a:r>
            <a:endParaRPr lang="en-US" sz="3200" dirty="0">
              <a:solidFill>
                <a:srgbClr val="00B0F0"/>
              </a:solidFill>
              <a:latin typeface="Brush Script MT" pitchFamily="66" charset="0"/>
            </a:endParaRPr>
          </a:p>
        </p:txBody>
      </p:sp>
      <p:sp>
        <p:nvSpPr>
          <p:cNvPr id="4" name="Rectangle 3"/>
          <p:cNvSpPr/>
          <p:nvPr/>
        </p:nvSpPr>
        <p:spPr>
          <a:xfrm>
            <a:off x="4876800" y="2175570"/>
            <a:ext cx="4572000" cy="3539430"/>
          </a:xfrm>
          <a:prstGeom prst="rect">
            <a:avLst/>
          </a:prstGeom>
        </p:spPr>
        <p:txBody>
          <a:bodyPr>
            <a:spAutoFit/>
          </a:bodyPr>
          <a:lstStyle/>
          <a:p>
            <a:r>
              <a:rPr lang="en-US" sz="2800" dirty="0" smtClean="0">
                <a:solidFill>
                  <a:srgbClr val="00B050"/>
                </a:solidFill>
                <a:latin typeface="Brush Script MT" pitchFamily="66" charset="0"/>
              </a:rPr>
              <a:t>Strangely enough, no after events connected therewith -- nothing subsequent ever drove from my mind the vivid impression of this my first play. Strange, also, that the play should have been </a:t>
            </a:r>
            <a:r>
              <a:rPr lang="en-US" sz="2800" i="1" dirty="0" smtClean="0">
                <a:solidFill>
                  <a:srgbClr val="00B050"/>
                </a:solidFill>
                <a:latin typeface="Brush Script MT" pitchFamily="66" charset="0"/>
              </a:rPr>
              <a:t>Hamlet. Do you think that Shakespeare believed in -- in what people call "ghosts"?' </a:t>
            </a:r>
            <a:endParaRPr lang="en-US" sz="2800" dirty="0">
              <a:solidFill>
                <a:srgbClr val="00B050"/>
              </a:solidFill>
              <a:latin typeface="Brush Script MT" pitchFamily="66" charset="0"/>
            </a:endParaRPr>
          </a:p>
        </p:txBody>
      </p:sp>
      <p:sp>
        <p:nvSpPr>
          <p:cNvPr id="5" name="TextBox 4"/>
          <p:cNvSpPr txBox="1"/>
          <p:nvPr/>
        </p:nvSpPr>
        <p:spPr>
          <a:xfrm>
            <a:off x="4648200" y="533400"/>
            <a:ext cx="5029200" cy="1077218"/>
          </a:xfrm>
          <a:prstGeom prst="rect">
            <a:avLst/>
          </a:prstGeom>
          <a:noFill/>
        </p:spPr>
        <p:txBody>
          <a:bodyPr wrap="square" rtlCol="0">
            <a:spAutoFit/>
          </a:bodyPr>
          <a:lstStyle/>
          <a:p>
            <a:r>
              <a:rPr lang="en-US" sz="3200" dirty="0" smtClean="0">
                <a:latin typeface="Blackadder ITC" pitchFamily="82" charset="0"/>
              </a:rPr>
              <a:t>monsters, vampires, ghosts, werewolves, and such.</a:t>
            </a:r>
            <a:endParaRPr lang="en-US" sz="3200" dirty="0">
              <a:latin typeface="Blackadder ITC" pitchFamily="82" charset="0"/>
            </a:endParaRPr>
          </a:p>
        </p:txBody>
      </p:sp>
      <p:sp>
        <p:nvSpPr>
          <p:cNvPr id="7" name="Rectangle 6"/>
          <p:cNvSpPr/>
          <p:nvPr/>
        </p:nvSpPr>
        <p:spPr>
          <a:xfrm rot="279372">
            <a:off x="487799" y="204416"/>
            <a:ext cx="4168129" cy="923330"/>
          </a:xfrm>
          <a:prstGeom prst="rect">
            <a:avLst/>
          </a:prstGeom>
          <a:noFill/>
        </p:spPr>
        <p:txBody>
          <a:bodyPr wrap="non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Supernatural</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8" name="TextBox 7"/>
          <p:cNvSpPr txBox="1"/>
          <p:nvPr/>
        </p:nvSpPr>
        <p:spPr>
          <a:xfrm>
            <a:off x="6705600" y="6019800"/>
            <a:ext cx="2209800" cy="369332"/>
          </a:xfrm>
          <a:prstGeom prst="rect">
            <a:avLst/>
          </a:prstGeom>
          <a:noFill/>
        </p:spPr>
        <p:txBody>
          <a:bodyPr wrap="square" rtlCol="0">
            <a:spAutoFit/>
          </a:bodyPr>
          <a:lstStyle/>
          <a:p>
            <a:r>
              <a:rPr lang="en-US" dirty="0" smtClean="0"/>
              <a:t>0:55-3:30</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2">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271</TotalTime>
  <Words>565</Words>
  <Application>Microsoft Office PowerPoint</Application>
  <PresentationFormat>On-screen Show (4:3)</PresentationFormat>
  <Paragraphs>47</Paragraphs>
  <Slides>12</Slides>
  <Notes>0</Notes>
  <HiddenSlides>0</HiddenSlides>
  <MMClips>3</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Metro</vt:lpstr>
      <vt:lpstr>  Mrs Craik (Dinah Mulock), "The Last House in C---- Street" </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Mrs Craik (Dinah Mulock), "The Last House in C---- Street"</dc:title>
  <dc:creator>Sruthi</dc:creator>
  <cp:lastModifiedBy>Sruthi</cp:lastModifiedBy>
  <cp:revision>33</cp:revision>
  <dcterms:created xsi:type="dcterms:W3CDTF">2013-01-25T15:49:54Z</dcterms:created>
  <dcterms:modified xsi:type="dcterms:W3CDTF">2013-01-30T15:22:57Z</dcterms:modified>
</cp:coreProperties>
</file>