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68" r:id="rId15"/>
    <p:sldId id="270" r:id="rId16"/>
    <p:sldId id="271" r:id="rId17"/>
    <p:sldId id="272" r:id="rId18"/>
    <p:sldId id="273" r:id="rId19"/>
    <p:sldId id="275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7DB1FB-78D8-426F-ADC8-A77D5BDA1D1C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EDF50B-091D-4C9B-B895-20D64267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B1FB-78D8-426F-ADC8-A77D5BDA1D1C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DF50B-091D-4C9B-B895-20D64267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B1FB-78D8-426F-ADC8-A77D5BDA1D1C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DF50B-091D-4C9B-B895-20D64267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B1FB-78D8-426F-ADC8-A77D5BDA1D1C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DF50B-091D-4C9B-B895-20D642670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B1FB-78D8-426F-ADC8-A77D5BDA1D1C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DF50B-091D-4C9B-B895-20D642670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B1FB-78D8-426F-ADC8-A77D5BDA1D1C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DF50B-091D-4C9B-B895-20D642670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B1FB-78D8-426F-ADC8-A77D5BDA1D1C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DF50B-091D-4C9B-B895-20D64267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B1FB-78D8-426F-ADC8-A77D5BDA1D1C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DF50B-091D-4C9B-B895-20D642670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B1FB-78D8-426F-ADC8-A77D5BDA1D1C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DF50B-091D-4C9B-B895-20D64267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7DB1FB-78D8-426F-ADC8-A77D5BDA1D1C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DF50B-091D-4C9B-B895-20D64267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7DB1FB-78D8-426F-ADC8-A77D5BDA1D1C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EDF50B-091D-4C9B-B895-20D642670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7DB1FB-78D8-426F-ADC8-A77D5BDA1D1C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EDF50B-091D-4C9B-B895-20D64267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Life Through Learning: The Value and Purpose Behind Community Engagement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Sruthi</a:t>
            </a:r>
            <a:r>
              <a:rPr lang="en-US" dirty="0" smtClean="0"/>
              <a:t> </a:t>
            </a:r>
            <a:r>
              <a:rPr lang="en-US" dirty="0" err="1" smtClean="0"/>
              <a:t>Sundaram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4474"/>
            <a:ext cx="8915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Making Sense of Language Arts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 Rothenberg Academy</a:t>
            </a:r>
            <a:r>
              <a:rPr lang="en-US" dirty="0" smtClean="0"/>
              <a:t>—one kindergartener (1 hour)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/>
              <a:t>Reading</a:t>
            </a:r>
            <a:r>
              <a:rPr lang="en-US" dirty="0" smtClean="0"/>
              <a:t>—</a:t>
            </a:r>
            <a:r>
              <a:rPr lang="en-US" b="1" dirty="0" smtClean="0"/>
              <a:t>understanding</a:t>
            </a:r>
            <a:r>
              <a:rPr lang="en-US" dirty="0" smtClean="0"/>
              <a:t> different letters, the </a:t>
            </a:r>
            <a:r>
              <a:rPr lang="en-US" b="1" dirty="0" smtClean="0"/>
              <a:t>words</a:t>
            </a:r>
            <a:r>
              <a:rPr lang="en-US" dirty="0" smtClean="0"/>
              <a:t> that contain those letters, </a:t>
            </a:r>
            <a:r>
              <a:rPr lang="en-US" b="1" dirty="0" smtClean="0"/>
              <a:t>writing</a:t>
            </a:r>
            <a:r>
              <a:rPr lang="en-US" dirty="0" smtClean="0"/>
              <a:t> those letters, </a:t>
            </a:r>
            <a:r>
              <a:rPr lang="en-US" b="1" dirty="0" smtClean="0"/>
              <a:t>interaction</a:t>
            </a:r>
            <a:r>
              <a:rPr lang="en-US" dirty="0" smtClean="0"/>
              <a:t> between letters, their </a:t>
            </a:r>
            <a:r>
              <a:rPr lang="en-US" b="1" dirty="0" smtClean="0"/>
              <a:t>sounds</a:t>
            </a:r>
            <a:r>
              <a:rPr lang="en-US" dirty="0" smtClean="0"/>
              <a:t>, etc. 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/>
              <a:t>Associative skills</a:t>
            </a:r>
            <a:r>
              <a:rPr lang="en-US" dirty="0" smtClean="0"/>
              <a:t> such as </a:t>
            </a:r>
            <a:r>
              <a:rPr lang="en-US" b="1" dirty="0" smtClean="0"/>
              <a:t>matching letters</a:t>
            </a:r>
            <a:r>
              <a:rPr lang="en-US" dirty="0" smtClean="0"/>
              <a:t> with </a:t>
            </a:r>
            <a:r>
              <a:rPr lang="en-US" b="1" dirty="0" smtClean="0"/>
              <a:t>words</a:t>
            </a:r>
            <a:r>
              <a:rPr lang="en-US" dirty="0" smtClean="0"/>
              <a:t> and then those words with </a:t>
            </a:r>
            <a:r>
              <a:rPr lang="en-US" b="1" dirty="0" smtClean="0"/>
              <a:t>pictures</a:t>
            </a:r>
            <a:r>
              <a:rPr lang="en-US" dirty="0" smtClean="0"/>
              <a:t>.  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/>
              <a:t>Interpretive skills</a:t>
            </a:r>
            <a:r>
              <a:rPr lang="en-US" dirty="0" smtClean="0"/>
              <a:t>—understanding the </a:t>
            </a:r>
            <a:r>
              <a:rPr lang="en-US" b="1" dirty="0" smtClean="0"/>
              <a:t>structure</a:t>
            </a:r>
            <a:r>
              <a:rPr lang="en-US" dirty="0" smtClean="0"/>
              <a:t> of a </a:t>
            </a:r>
            <a:r>
              <a:rPr lang="en-US" b="1" dirty="0" smtClean="0"/>
              <a:t>story</a:t>
            </a:r>
            <a:r>
              <a:rPr lang="en-US" dirty="0" smtClean="0"/>
              <a:t> and remembering </a:t>
            </a:r>
            <a:r>
              <a:rPr lang="en-US" b="1" dirty="0" smtClean="0"/>
              <a:t>plot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95870"/>
            <a:ext cx="72058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So what’s so special?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472148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  Mentees are selected because of certain difficulties they have with </a:t>
            </a:r>
            <a:r>
              <a:rPr lang="en-US" sz="2000" b="1" dirty="0" smtClean="0"/>
              <a:t>communication</a:t>
            </a:r>
            <a:r>
              <a:rPr lang="en-US" sz="2000" dirty="0" smtClean="0"/>
              <a:t>.  What is so intriguing about this program is that it focuses more on students who </a:t>
            </a:r>
            <a:r>
              <a:rPr lang="en-US" sz="2000" b="1" dirty="0" smtClean="0"/>
              <a:t>know</a:t>
            </a:r>
            <a:r>
              <a:rPr lang="en-US" sz="2000" dirty="0" smtClean="0"/>
              <a:t> the material but are </a:t>
            </a:r>
            <a:r>
              <a:rPr lang="en-US" sz="2000" b="1" dirty="0" smtClean="0"/>
              <a:t>unable to showcase</a:t>
            </a:r>
            <a:r>
              <a:rPr lang="en-US" sz="2000" dirty="0" smtClean="0"/>
              <a:t> their knowledge, whereas most traditional mentoring programs pick students who struggle with the material without considering expression.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  “…uses </a:t>
            </a:r>
            <a:r>
              <a:rPr lang="en-US" sz="2000" b="1" dirty="0" smtClean="0"/>
              <a:t>multi-sensory</a:t>
            </a:r>
            <a:r>
              <a:rPr lang="en-US" sz="2000" dirty="0" smtClean="0"/>
              <a:t> techniques to build the </a:t>
            </a:r>
            <a:r>
              <a:rPr lang="en-US" sz="2000" b="1" dirty="0" smtClean="0"/>
              <a:t>neurology</a:t>
            </a:r>
            <a:r>
              <a:rPr lang="en-US" sz="2000" dirty="0" smtClean="0"/>
              <a:t> for language.  </a:t>
            </a:r>
            <a:r>
              <a:rPr lang="en-US" sz="2000" b="1" dirty="0" smtClean="0"/>
              <a:t>Music</a:t>
            </a:r>
            <a:r>
              <a:rPr lang="en-US" sz="2000" dirty="0" smtClean="0"/>
              <a:t>, </a:t>
            </a:r>
            <a:r>
              <a:rPr lang="en-US" sz="2000" b="1" dirty="0" smtClean="0"/>
              <a:t>movement</a:t>
            </a:r>
            <a:r>
              <a:rPr lang="en-US" sz="2000" dirty="0" smtClean="0"/>
              <a:t>, </a:t>
            </a:r>
            <a:r>
              <a:rPr lang="en-US" sz="2000" b="1" dirty="0" smtClean="0"/>
              <a:t>art</a:t>
            </a:r>
            <a:r>
              <a:rPr lang="en-US" sz="2000" dirty="0" smtClean="0"/>
              <a:t>, </a:t>
            </a:r>
            <a:r>
              <a:rPr lang="en-US" sz="2000" b="1" dirty="0" smtClean="0"/>
              <a:t>touch</a:t>
            </a:r>
            <a:r>
              <a:rPr lang="en-US" sz="2000" dirty="0" smtClean="0"/>
              <a:t> etc. provide sensory </a:t>
            </a:r>
            <a:r>
              <a:rPr lang="en-US" sz="2000" b="1" dirty="0" smtClean="0"/>
              <a:t>links</a:t>
            </a:r>
            <a:r>
              <a:rPr lang="en-US" sz="2000" dirty="0" smtClean="0"/>
              <a:t> to strengthen the underdeveloped language center of the brain.  There are also </a:t>
            </a:r>
            <a:r>
              <a:rPr lang="en-US" sz="2000" b="1" dirty="0" smtClean="0"/>
              <a:t>phonemic awareness </a:t>
            </a:r>
            <a:r>
              <a:rPr lang="en-US" sz="2000" dirty="0" smtClean="0"/>
              <a:t>and </a:t>
            </a:r>
            <a:r>
              <a:rPr lang="en-US" sz="2000" b="1" dirty="0" smtClean="0"/>
              <a:t>comprehension</a:t>
            </a:r>
            <a:r>
              <a:rPr lang="en-US" sz="2000" dirty="0" smtClean="0"/>
              <a:t> components in the curriculum” (Making Sense of Language Arts)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001310"/>
            <a:ext cx="7772400" cy="1829761"/>
          </a:xfrm>
        </p:spPr>
        <p:txBody>
          <a:bodyPr/>
          <a:lstStyle/>
          <a:p>
            <a:r>
              <a:rPr lang="en-US" dirty="0" smtClean="0"/>
              <a:t>Class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1199704"/>
          </a:xfrm>
        </p:spPr>
        <p:txBody>
          <a:bodyPr/>
          <a:lstStyle/>
          <a:p>
            <a:r>
              <a:rPr lang="en-US" dirty="0" smtClean="0"/>
              <a:t>Uniform each week with focus on one letter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990600"/>
            <a:ext cx="83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Alphabet song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Story Circle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Letter Tracing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Picture Matching exercise #1: Letter </a:t>
            </a:r>
            <a:r>
              <a:rPr lang="en-US" dirty="0" smtClean="0">
                <a:sym typeface="Wingdings" pitchFamily="2" charset="2"/>
              </a:rPr>
              <a:t> Word  Picture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ym typeface="Wingdings" pitchFamily="2" charset="2"/>
              </a:rPr>
              <a:t> Words that begin with the letter of the week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ym typeface="Wingdings" pitchFamily="2" charset="2"/>
              </a:rPr>
              <a:t> Review previous letters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ym typeface="Wingdings" pitchFamily="2" charset="2"/>
              </a:rPr>
              <a:t> Practice writing short words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Picture Matching exercise #2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19670"/>
            <a:ext cx="8153400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Alternate Curriculum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3438942"/>
            <a:ext cx="7239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6600" dirty="0" smtClean="0">
                <a:latin typeface="Brush Script MT" pitchFamily="66" charset="0"/>
              </a:rPr>
              <a:t>Importance of </a:t>
            </a:r>
            <a:r>
              <a:rPr lang="en-US" sz="6600" b="1" dirty="0" smtClean="0">
                <a:latin typeface="Brush Script MT" pitchFamily="66" charset="0"/>
              </a:rPr>
              <a:t>reading to a child</a:t>
            </a:r>
            <a:endParaRPr lang="en-US" sz="6600" b="1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relate?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371600"/>
            <a:ext cx="8153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 </a:t>
            </a:r>
            <a:r>
              <a:rPr lang="en-US" sz="2000" b="1" dirty="0" smtClean="0"/>
              <a:t>Sensory learning </a:t>
            </a:r>
            <a:r>
              <a:rPr lang="en-US" sz="2000" dirty="0" smtClean="0"/>
              <a:t>methods have proven very successful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It is of utmost importance to </a:t>
            </a:r>
            <a:r>
              <a:rPr lang="en-US" sz="2000" b="1" dirty="0" smtClean="0"/>
              <a:t>develop</a:t>
            </a:r>
            <a:r>
              <a:rPr lang="en-US" sz="2000" dirty="0" smtClean="0"/>
              <a:t> </a:t>
            </a:r>
            <a:r>
              <a:rPr lang="en-US" sz="2000" b="1" dirty="0" smtClean="0"/>
              <a:t>language</a:t>
            </a:r>
            <a:r>
              <a:rPr lang="en-US" sz="2000" dirty="0" smtClean="0"/>
              <a:t> skills </a:t>
            </a:r>
            <a:r>
              <a:rPr lang="en-US" sz="2000" b="1" dirty="0" smtClean="0"/>
              <a:t>early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The program has had </a:t>
            </a:r>
            <a:r>
              <a:rPr lang="en-US" sz="2000" b="1" dirty="0" smtClean="0"/>
              <a:t>80%-100% </a:t>
            </a:r>
            <a:r>
              <a:rPr lang="en-US" sz="2000" dirty="0" smtClean="0"/>
              <a:t>of its students begin at below grade level and end at </a:t>
            </a:r>
            <a:r>
              <a:rPr lang="en-US" sz="2000" b="1" dirty="0" smtClean="0"/>
              <a:t>above grade level </a:t>
            </a:r>
            <a:r>
              <a:rPr lang="en-US" sz="2000" dirty="0" smtClean="0"/>
              <a:t>in the course of one school year of mentoring.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</a:t>
            </a:r>
            <a:r>
              <a:rPr lang="en-US" sz="2000" b="1" dirty="0" smtClean="0"/>
              <a:t>Early language skills</a:t>
            </a:r>
            <a:r>
              <a:rPr lang="en-US" sz="2000" dirty="0" smtClean="0"/>
              <a:t> prevent behavioral and coping dysfunction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Suggestion for use of </a:t>
            </a:r>
            <a:r>
              <a:rPr lang="en-US" sz="2000" b="1" dirty="0" smtClean="0"/>
              <a:t>similar techniques </a:t>
            </a:r>
            <a:r>
              <a:rPr lang="en-US" sz="2000" dirty="0" smtClean="0"/>
              <a:t>in a more </a:t>
            </a:r>
            <a:r>
              <a:rPr lang="en-US" sz="2000" b="1" dirty="0" smtClean="0"/>
              <a:t>accessible</a:t>
            </a:r>
            <a:r>
              <a:rPr lang="en-US" sz="2000" dirty="0" smtClean="0"/>
              <a:t> tutoring program (such as Bearcat Buddies)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The sensory technique was a completely new mentoring style for me and took some training to become proficient in.  My student was THE BEST student I have ever had; well-behaved, always focused, quick to catch-on.  I saw a clearly visible improvement as the semester progressed and felt a real sense of accomplishment that I was able to make such a difference in my student’s life and future prospects.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what did I learn from this experience?</a:t>
            </a:r>
            <a:endParaRPr lang="en-US" dirty="0"/>
          </a:p>
        </p:txBody>
      </p:sp>
      <p:pic>
        <p:nvPicPr>
          <p:cNvPr id="4" name="Picture 3" descr="ms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3276600" y="3200400"/>
            <a:ext cx="4343400" cy="32575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Private Tutoring initiative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295400"/>
            <a:ext cx="8305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Different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from other two programs—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collegiate level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work with completely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different subject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matter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Mentoring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fellow classmate in the second semester portion of Gen. Chemistry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3-6 hours a week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829761"/>
          </a:xfrm>
        </p:spPr>
        <p:txBody>
          <a:bodyPr/>
          <a:lstStyle/>
          <a:p>
            <a:r>
              <a:rPr lang="en-US" dirty="0" smtClean="0"/>
              <a:t>How did I come by this opportunity?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19696"/>
            <a:ext cx="4419600" cy="1199704"/>
          </a:xfrm>
        </p:spPr>
        <p:txBody>
          <a:bodyPr/>
          <a:lstStyle/>
          <a:p>
            <a:r>
              <a:rPr lang="en-US" b="1" dirty="0" smtClean="0"/>
              <a:t>Self-planned</a:t>
            </a:r>
            <a:r>
              <a:rPr lang="en-US" dirty="0" smtClean="0"/>
              <a:t> experience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362200"/>
            <a:ext cx="731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Professor recommendation to another interested student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Much more </a:t>
            </a:r>
            <a:r>
              <a:rPr lang="en-US" b="1" dirty="0" smtClean="0"/>
              <a:t>independent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Curriculum varied based on student’s </a:t>
            </a:r>
            <a:r>
              <a:rPr lang="en-US" b="1" dirty="0" smtClean="0"/>
              <a:t>personal goals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What did I teach?</a:t>
            </a:r>
            <a:endParaRPr lang="en-US" sz="7200" dirty="0">
              <a:solidFill>
                <a:schemeClr val="accent6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 Joint learning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b="1" dirty="0" smtClean="0"/>
              <a:t>Activities</a:t>
            </a:r>
            <a:r>
              <a:rPr lang="en-US" sz="2400" dirty="0" smtClean="0"/>
              <a:t> included but were not limited to: homework, extra problems, reviewing concepts, connecting different topics, etc.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b="1" dirty="0" smtClean="0"/>
              <a:t>Subject matter</a:t>
            </a:r>
            <a:r>
              <a:rPr lang="en-US" sz="2400" dirty="0" smtClean="0"/>
              <a:t>: </a:t>
            </a:r>
            <a:r>
              <a:rPr lang="en-US" sz="2400" b="1" dirty="0" smtClean="0"/>
              <a:t>variety</a:t>
            </a:r>
            <a:r>
              <a:rPr lang="en-US" sz="2400" dirty="0" smtClean="0"/>
              <a:t> of topics covered in second semester Gen. Chemistry, including Intermolecular forces, kinetics, equilibrium, acids and bases, buffers, and metals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b="1" dirty="0" smtClean="0"/>
              <a:t>Accomplishments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such an initiative grow to a larger scale?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The </a:t>
            </a:r>
            <a:r>
              <a:rPr lang="en-US" sz="2400" b="1" dirty="0" smtClean="0"/>
              <a:t>learning assistance center (</a:t>
            </a:r>
            <a:r>
              <a:rPr lang="en-US" sz="2400" b="1" dirty="0" err="1" smtClean="0"/>
              <a:t>lac</a:t>
            </a:r>
            <a:r>
              <a:rPr lang="en-US" sz="2400" b="1" dirty="0" smtClean="0"/>
              <a:t>) </a:t>
            </a:r>
            <a:r>
              <a:rPr lang="en-US" sz="2400" dirty="0" smtClean="0"/>
              <a:t>and </a:t>
            </a:r>
            <a:r>
              <a:rPr lang="en-US" sz="2400" b="1" dirty="0" smtClean="0"/>
              <a:t>supplemental instruction (SI) </a:t>
            </a:r>
            <a:r>
              <a:rPr lang="en-US" sz="2400" dirty="0" smtClean="0"/>
              <a:t>programs provide similar services.  However, these programs are often unknown to the masses of struggling students.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Better </a:t>
            </a:r>
            <a:r>
              <a:rPr lang="en-US" sz="2400" b="1" dirty="0" smtClean="0"/>
              <a:t>marketing</a:t>
            </a:r>
            <a:r>
              <a:rPr lang="en-US" sz="2400" dirty="0" smtClean="0"/>
              <a:t>—advertise throughout school through use of student organizations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Perhaps a </a:t>
            </a:r>
            <a:r>
              <a:rPr lang="en-US" sz="2400" b="1" dirty="0" smtClean="0"/>
              <a:t>volunteering program</a:t>
            </a:r>
            <a:r>
              <a:rPr lang="en-US" sz="2400" dirty="0" smtClean="0"/>
              <a:t> can be created through CCE for </a:t>
            </a:r>
            <a:r>
              <a:rPr lang="en-US" sz="2400" b="1" dirty="0" smtClean="0"/>
              <a:t>higher level </a:t>
            </a:r>
            <a:r>
              <a:rPr lang="en-US" sz="2400" dirty="0" smtClean="0"/>
              <a:t>assistance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04800" y="228600"/>
            <a:ext cx="1001074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What is Community Engagement?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574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ernard MT Condensed" pitchFamily="18" charset="0"/>
              </a:rPr>
              <a:t>Being “Engaged in the Community” is stepping out of the classroom, joining with peers, and going out into the community to help others.  “Selflessness” is a large part of community engagement.  As volunteers, we do not get paid for our work, nor do we expect payment.  We serve simply to serve.</a:t>
            </a:r>
            <a:endParaRPr lang="en-US" sz="3600" dirty="0"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I learn from this experience?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8153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This was a </a:t>
            </a:r>
            <a:r>
              <a:rPr lang="en-US" b="1" dirty="0" smtClean="0"/>
              <a:t>phenomenal experience </a:t>
            </a:r>
            <a:r>
              <a:rPr lang="en-US" dirty="0" smtClean="0"/>
              <a:t>for me because it was so </a:t>
            </a:r>
            <a:r>
              <a:rPr lang="en-US" b="1" dirty="0" smtClean="0"/>
              <a:t>different</a:t>
            </a:r>
            <a:r>
              <a:rPr lang="en-US" dirty="0" smtClean="0"/>
              <a:t> from the other two programs I was involved, which were much more structured.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Peer-learning </a:t>
            </a:r>
            <a:r>
              <a:rPr lang="en-US" dirty="0" smtClean="0"/>
              <a:t>and </a:t>
            </a:r>
            <a:r>
              <a:rPr lang="en-US" b="1" dirty="0" smtClean="0"/>
              <a:t>teaching skills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Personal improvement </a:t>
            </a:r>
            <a:r>
              <a:rPr lang="en-US" dirty="0" smtClean="0"/>
              <a:t>in the subject matter that I taught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b="1" dirty="0" smtClean="0"/>
              <a:t>Creativity</a:t>
            </a:r>
            <a:r>
              <a:rPr lang="en-US" dirty="0" smtClean="0"/>
              <a:t> in teaching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More </a:t>
            </a:r>
            <a:r>
              <a:rPr lang="en-US" b="1" dirty="0" smtClean="0"/>
              <a:t>equal </a:t>
            </a:r>
            <a:r>
              <a:rPr lang="en-US" dirty="0" smtClean="0"/>
              <a:t>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7772400" cy="1371599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So why is it all worth it?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1447800" cy="1199704"/>
          </a:xfrm>
        </p:spPr>
        <p:txBody>
          <a:bodyPr/>
          <a:lstStyle/>
          <a:p>
            <a:r>
              <a:rPr lang="en-US" u="sng" dirty="0" smtClean="0"/>
              <a:t>Service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1" dirty="0" smtClean="0"/>
              <a:t>Engagement in the community </a:t>
            </a:r>
            <a:r>
              <a:rPr lang="en-US" dirty="0" smtClean="0"/>
              <a:t>teaches you to be more </a:t>
            </a:r>
            <a:r>
              <a:rPr lang="en-US" b="1" dirty="0" smtClean="0"/>
              <a:t>selfless</a:t>
            </a:r>
            <a:r>
              <a:rPr lang="en-US" dirty="0" smtClean="0"/>
              <a:t> as you look toward helping others without thinking about personal gain.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1" dirty="0" smtClean="0"/>
              <a:t>Engagement in the community </a:t>
            </a:r>
            <a:r>
              <a:rPr lang="en-US" dirty="0" smtClean="0"/>
              <a:t>gives you the opportunity to </a:t>
            </a:r>
            <a:r>
              <a:rPr lang="en-US" b="1" dirty="0" smtClean="0"/>
              <a:t>meet </a:t>
            </a:r>
            <a:r>
              <a:rPr lang="en-US" dirty="0" smtClean="0"/>
              <a:t>new people, make new </a:t>
            </a:r>
            <a:r>
              <a:rPr lang="en-US" b="1" dirty="0" smtClean="0"/>
              <a:t>friends</a:t>
            </a:r>
            <a:r>
              <a:rPr lang="en-US" dirty="0" smtClean="0"/>
              <a:t>, and </a:t>
            </a:r>
            <a:r>
              <a:rPr lang="en-US" b="1" dirty="0" smtClean="0"/>
              <a:t>learn</a:t>
            </a:r>
            <a:r>
              <a:rPr lang="en-US" dirty="0" smtClean="0"/>
              <a:t> more about </a:t>
            </a:r>
            <a:r>
              <a:rPr lang="en-US" b="1" dirty="0" smtClean="0"/>
              <a:t>life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Engagement in the community</a:t>
            </a:r>
            <a:r>
              <a:rPr lang="en-US" dirty="0" smtClean="0"/>
              <a:t> teaches you </a:t>
            </a:r>
            <a:r>
              <a:rPr lang="en-US" b="1" dirty="0" smtClean="0"/>
              <a:t>patience</a:t>
            </a:r>
            <a:r>
              <a:rPr lang="en-US" dirty="0" smtClean="0"/>
              <a:t>, </a:t>
            </a:r>
            <a:r>
              <a:rPr lang="en-US" b="1" dirty="0" smtClean="0"/>
              <a:t>humility</a:t>
            </a:r>
            <a:r>
              <a:rPr lang="en-US" dirty="0" smtClean="0"/>
              <a:t>, and an </a:t>
            </a:r>
            <a:r>
              <a:rPr lang="en-US" b="1" dirty="0" smtClean="0"/>
              <a:t>understanding</a:t>
            </a:r>
            <a:r>
              <a:rPr lang="en-US" dirty="0" smtClean="0"/>
              <a:t> of your </a:t>
            </a:r>
            <a:r>
              <a:rPr lang="en-US" b="1" dirty="0" smtClean="0"/>
              <a:t>relationship</a:t>
            </a:r>
            <a:r>
              <a:rPr lang="en-US" dirty="0" smtClean="0"/>
              <a:t> with others around you.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Engagement in the community </a:t>
            </a:r>
            <a:r>
              <a:rPr lang="en-US" dirty="0" smtClean="0"/>
              <a:t>not only teaches you how to </a:t>
            </a:r>
            <a:r>
              <a:rPr lang="en-US" b="1" dirty="0" smtClean="0"/>
              <a:t>teach</a:t>
            </a:r>
            <a:r>
              <a:rPr lang="en-US" dirty="0" smtClean="0"/>
              <a:t> others but also to </a:t>
            </a:r>
            <a:r>
              <a:rPr lang="en-US" b="1" dirty="0" smtClean="0"/>
              <a:t>learn</a:t>
            </a:r>
            <a:r>
              <a:rPr lang="en-US" dirty="0" smtClean="0"/>
              <a:t> from them.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So why get involved?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816888"/>
            <a:ext cx="6629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Schoolwork day and night is </a:t>
            </a:r>
            <a:r>
              <a:rPr lang="en-US" b="1" dirty="0" smtClean="0"/>
              <a:t>BORING</a:t>
            </a:r>
          </a:p>
          <a:p>
            <a:pPr>
              <a:buFont typeface="Wingdings" pitchFamily="2" charset="2"/>
              <a:buChar char="§"/>
            </a:pPr>
            <a:endParaRPr lang="en-US" b="1" dirty="0"/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More importantly</a:t>
            </a:r>
            <a:r>
              <a:rPr lang="en-US" dirty="0" smtClean="0"/>
              <a:t>, getting engaged in the community brings a sense of </a:t>
            </a:r>
            <a:r>
              <a:rPr lang="en-US" b="1" dirty="0" smtClean="0"/>
              <a:t>purpose </a:t>
            </a:r>
            <a:r>
              <a:rPr lang="en-US" dirty="0" smtClean="0"/>
              <a:t>in your life.  </a:t>
            </a:r>
          </a:p>
          <a:p>
            <a:pPr>
              <a:buFont typeface="Wingdings" pitchFamily="2" charset="2"/>
              <a:buChar char="§"/>
            </a:pPr>
            <a:endParaRPr lang="en-US" b="1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Understanding of </a:t>
            </a:r>
            <a:r>
              <a:rPr lang="en-US" b="1" dirty="0" smtClean="0"/>
              <a:t>why </a:t>
            </a:r>
            <a:r>
              <a:rPr lang="en-US" dirty="0" smtClean="0"/>
              <a:t>it is important to serve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Exposure </a:t>
            </a:r>
            <a:r>
              <a:rPr lang="en-US" dirty="0" smtClean="0"/>
              <a:t>to life outside of the classroom</a:t>
            </a:r>
          </a:p>
          <a:p>
            <a:pPr>
              <a:buFont typeface="Wingdings" pitchFamily="2" charset="2"/>
              <a:buChar char="§"/>
            </a:pPr>
            <a:endParaRPr lang="en-US" b="1" dirty="0"/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Development </a:t>
            </a:r>
            <a:r>
              <a:rPr lang="en-US" dirty="0" smtClean="0"/>
              <a:t>of </a:t>
            </a:r>
            <a:r>
              <a:rPr lang="en-US" b="1" dirty="0" smtClean="0"/>
              <a:t>character: </a:t>
            </a:r>
            <a:r>
              <a:rPr lang="en-US" dirty="0" smtClean="0"/>
              <a:t>interacting with others in your community helps develop </a:t>
            </a:r>
            <a:r>
              <a:rPr lang="en-US" b="1" dirty="0" smtClean="0"/>
              <a:t>humility </a:t>
            </a:r>
            <a:r>
              <a:rPr lang="en-US" dirty="0" smtClean="0"/>
              <a:t>as well as gratefulness for the </a:t>
            </a:r>
            <a:r>
              <a:rPr lang="en-US" b="1" dirty="0" smtClean="0"/>
              <a:t>opportunities </a:t>
            </a:r>
            <a:r>
              <a:rPr lang="en-US" dirty="0" smtClean="0"/>
              <a:t>and </a:t>
            </a:r>
            <a:r>
              <a:rPr lang="en-US" b="1" dirty="0" smtClean="0"/>
              <a:t>gifts </a:t>
            </a:r>
            <a:r>
              <a:rPr lang="en-US" dirty="0" smtClean="0"/>
              <a:t>that you were given in life</a:t>
            </a:r>
          </a:p>
          <a:p>
            <a:pPr>
              <a:buFont typeface="Wingdings" pitchFamily="2" charset="2"/>
              <a:buChar char="§"/>
            </a:pPr>
            <a:endParaRPr lang="en-US" b="1" dirty="0"/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MOST importantly, </a:t>
            </a:r>
            <a:r>
              <a:rPr lang="en-US" dirty="0" smtClean="0"/>
              <a:t>being engaged in the community teaches you that you are </a:t>
            </a:r>
            <a:r>
              <a:rPr lang="en-US" b="1" dirty="0" smtClean="0"/>
              <a:t>no better or worse </a:t>
            </a:r>
            <a:r>
              <a:rPr lang="en-US" dirty="0" smtClean="0"/>
              <a:t>than </a:t>
            </a:r>
            <a:r>
              <a:rPr lang="en-US" b="1" dirty="0" smtClean="0"/>
              <a:t>anyone</a:t>
            </a:r>
            <a:r>
              <a:rPr lang="en-US" dirty="0" smtClean="0"/>
              <a:t> else.  The only reason that you are wealthier, or have more opportunities than the other person is because you happen to be luckier than them.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-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So what was my experience?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1246287"/>
            <a:ext cx="6553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Bearcat Buddies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--Fran Larkin</a:t>
            </a:r>
          </a:p>
          <a:p>
            <a:pPr>
              <a:buFont typeface="Wingdings" pitchFamily="2" charset="2"/>
              <a:buChar char="q"/>
            </a:pP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Making Sense of Language Arts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--Linda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Wihl</a:t>
            </a:r>
            <a:endParaRPr lang="en-US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Peer tutoring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--private initiative 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448270"/>
            <a:ext cx="5493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Bearcat Buddies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7772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u="sng" dirty="0" smtClean="0">
                <a:solidFill>
                  <a:schemeClr val="accent2">
                    <a:lumMod val="75000"/>
                  </a:schemeClr>
                </a:solidFill>
              </a:rPr>
              <a:t>AWESOME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experience! </a:t>
            </a:r>
          </a:p>
          <a:p>
            <a:pPr>
              <a:buFont typeface="Courier New" pitchFamily="49" charset="0"/>
              <a:buChar char="o"/>
            </a:pPr>
            <a:endParaRPr lang="en-US" sz="28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Reese E. Price Academy—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Two 2</a:t>
            </a:r>
            <a:r>
              <a:rPr lang="en-US" sz="2800" baseline="30000" dirty="0" smtClean="0">
                <a:solidFill>
                  <a:schemeClr val="accent2">
                    <a:lumMod val="75000"/>
                  </a:schemeClr>
                </a:solidFill>
              </a:rPr>
              <a:t>nd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graders</a:t>
            </a:r>
          </a:p>
          <a:p>
            <a:pPr>
              <a:buFont typeface="Courier New" pitchFamily="49" charset="0"/>
              <a:buChar char="o"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			----Reading and Math</a:t>
            </a:r>
          </a:p>
          <a:p>
            <a:pPr>
              <a:buFont typeface="Courier New" pitchFamily="49" charset="0"/>
              <a:buChar char="o"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Roll Hill Academy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—Two 3</a:t>
            </a:r>
            <a:r>
              <a:rPr lang="en-US" sz="2800" baseline="30000" dirty="0" smtClean="0">
                <a:solidFill>
                  <a:schemeClr val="accent2">
                    <a:lumMod val="75000"/>
                  </a:schemeClr>
                </a:solidFill>
              </a:rPr>
              <a:t>rd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graders (half hour each)</a:t>
            </a:r>
          </a:p>
          <a:p>
            <a:pPr>
              <a:buFont typeface="Courier New" pitchFamily="49" charset="0"/>
              <a:buChar char="o"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			----Reading (prep for OAA)</a:t>
            </a:r>
          </a:p>
          <a:p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478" y="228600"/>
            <a:ext cx="5979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Why are we here?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2192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purpose of the tutors’ involvement at Roll Hill Academy, is to help selected students gain the </a:t>
            </a:r>
            <a:r>
              <a:rPr lang="en-US" b="1" dirty="0" smtClean="0"/>
              <a:t>“push” </a:t>
            </a:r>
            <a:r>
              <a:rPr lang="en-US" dirty="0" smtClean="0"/>
              <a:t>they need to pass the Ohio Achievement Assessment (OAA) that they will take towards the end of the school.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2658070"/>
            <a:ext cx="8839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So how do we achieve this?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4334470"/>
            <a:ext cx="845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How can tutors </a:t>
            </a:r>
            <a:r>
              <a:rPr lang="en-US" b="1" dirty="0" smtClean="0"/>
              <a:t>make a difference</a:t>
            </a:r>
            <a:r>
              <a:rPr lang="en-US" dirty="0" smtClean="0"/>
              <a:t>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Mentee selection</a:t>
            </a:r>
            <a:r>
              <a:rPr lang="en-US" dirty="0" smtClean="0"/>
              <a:t> process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One-on-one</a:t>
            </a:r>
            <a:r>
              <a:rPr lang="en-US" dirty="0" smtClean="0"/>
              <a:t> mentoring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829761"/>
          </a:xfrm>
        </p:spPr>
        <p:txBody>
          <a:bodyPr/>
          <a:lstStyle/>
          <a:p>
            <a:r>
              <a:rPr lang="en-US" dirty="0" smtClean="0"/>
              <a:t>So what exactly did we teach?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A variety of basic reading topics such as use of </a:t>
            </a:r>
            <a:r>
              <a:rPr lang="en-US" b="1" dirty="0" smtClean="0"/>
              <a:t>graphic organizers</a:t>
            </a:r>
            <a:r>
              <a:rPr lang="en-US" dirty="0" smtClean="0"/>
              <a:t>, identifying </a:t>
            </a:r>
            <a:r>
              <a:rPr lang="en-US" b="1" dirty="0" smtClean="0"/>
              <a:t>context clues</a:t>
            </a:r>
            <a:r>
              <a:rPr lang="en-US" dirty="0" smtClean="0"/>
              <a:t>, </a:t>
            </a:r>
            <a:r>
              <a:rPr lang="en-US" b="1" dirty="0" smtClean="0"/>
              <a:t>prefixes/suffixes</a:t>
            </a:r>
            <a:r>
              <a:rPr lang="en-US" dirty="0" smtClean="0"/>
              <a:t>, formulating </a:t>
            </a:r>
            <a:r>
              <a:rPr lang="en-US" b="1" dirty="0" smtClean="0"/>
              <a:t>theme</a:t>
            </a:r>
            <a:r>
              <a:rPr lang="en-US" dirty="0" smtClean="0"/>
              <a:t> and relating it to </a:t>
            </a:r>
            <a:r>
              <a:rPr lang="en-US" b="1" dirty="0" smtClean="0"/>
              <a:t>author’s intent</a:t>
            </a:r>
            <a:r>
              <a:rPr lang="en-US" dirty="0" smtClean="0"/>
              <a:t>, how to </a:t>
            </a:r>
            <a:r>
              <a:rPr lang="en-US" b="1" dirty="0" smtClean="0"/>
              <a:t>read fiction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Observations </a:t>
            </a:r>
            <a:r>
              <a:rPr lang="en-US" dirty="0" smtClean="0"/>
              <a:t>about students’ performance: </a:t>
            </a:r>
            <a:r>
              <a:rPr lang="en-US" b="1" dirty="0" smtClean="0"/>
              <a:t>strengths</a:t>
            </a:r>
            <a:r>
              <a:rPr lang="en-US" dirty="0" smtClean="0"/>
              <a:t> and </a:t>
            </a:r>
            <a:r>
              <a:rPr lang="en-US" b="1" dirty="0" smtClean="0"/>
              <a:t>weaknesses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Improvements for program/curriculum?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/>
              <a:t> Better mentee selection process</a:t>
            </a:r>
          </a:p>
          <a:p>
            <a:pPr>
              <a:buFont typeface="Wingdings" pitchFamily="2" charset="2"/>
              <a:buChar char="v"/>
            </a:pP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 Better division of tutoring time</a:t>
            </a:r>
          </a:p>
          <a:p>
            <a:pPr>
              <a:buFont typeface="Wingdings" pitchFamily="2" charset="2"/>
              <a:buChar char="v"/>
            </a:pP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 Learning reading topics through more relevant reading material</a:t>
            </a:r>
          </a:p>
          <a:p>
            <a:pPr>
              <a:buFont typeface="Wingdings" pitchFamily="2" charset="2"/>
              <a:buChar char="v"/>
            </a:pP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 Field trips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what did I learn from this experience?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Patience, peer interaction, teaching skills, better understanding of my role in my community, relationship with my students, and amazing memories!</a:t>
            </a:r>
            <a:endParaRPr lang="en-US" sz="2400" dirty="0"/>
          </a:p>
        </p:txBody>
      </p:sp>
      <p:pic>
        <p:nvPicPr>
          <p:cNvPr id="4" name="Picture 3" descr="bearcat budd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962275" y="3514725"/>
            <a:ext cx="3124200" cy="23431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328</TotalTime>
  <Words>1164</Words>
  <Application>Microsoft Office PowerPoint</Application>
  <PresentationFormat>On-screen Show (4:3)</PresentationFormat>
  <Paragraphs>150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My Life Through Learning: The Value and Purpose Behind Community Engagement</vt:lpstr>
      <vt:lpstr>Slide 2</vt:lpstr>
      <vt:lpstr>So why get involved?</vt:lpstr>
      <vt:lpstr>So what was my experience?</vt:lpstr>
      <vt:lpstr>Slide 5</vt:lpstr>
      <vt:lpstr>Slide 6</vt:lpstr>
      <vt:lpstr>So what exactly did we teach? </vt:lpstr>
      <vt:lpstr>Improvements for program/curriculum?</vt:lpstr>
      <vt:lpstr>So what did I learn from this experience?</vt:lpstr>
      <vt:lpstr>Slide 10</vt:lpstr>
      <vt:lpstr>Slide 11</vt:lpstr>
      <vt:lpstr>Class structure</vt:lpstr>
      <vt:lpstr>Slide 13</vt:lpstr>
      <vt:lpstr>How does this relate?</vt:lpstr>
      <vt:lpstr>So what did I learn from this experience?</vt:lpstr>
      <vt:lpstr>Private Tutoring initiative</vt:lpstr>
      <vt:lpstr>How did I come by this opportunity?</vt:lpstr>
      <vt:lpstr>Slide 18</vt:lpstr>
      <vt:lpstr>How can such an initiative grow to a larger scale?</vt:lpstr>
      <vt:lpstr>What did I learn from this experience?</vt:lpstr>
      <vt:lpstr>So why is it all worth it?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Sruthi</dc:creator>
  <cp:lastModifiedBy>Sruthi</cp:lastModifiedBy>
  <cp:revision>27</cp:revision>
  <dcterms:created xsi:type="dcterms:W3CDTF">2013-04-24T23:09:12Z</dcterms:created>
  <dcterms:modified xsi:type="dcterms:W3CDTF">2013-04-25T04:58:00Z</dcterms:modified>
</cp:coreProperties>
</file>