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3" r:id="rId9"/>
    <p:sldId id="266" r:id="rId10"/>
    <p:sldId id="264" r:id="rId11"/>
    <p:sldId id="262" r:id="rId12"/>
    <p:sldId id="265" r:id="rId13"/>
    <p:sldId id="267" r:id="rId14"/>
    <p:sldId id="269" r:id="rId15"/>
    <p:sldId id="270" r:id="rId16"/>
    <p:sldId id="273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C7BD72-5AEA-40C7-8296-F2FE36995DAB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4580BD-7B45-4CD4-AD58-70F544795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(Mixed Education)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Coeducation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3773269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Victoria Harris</a:t>
            </a:r>
          </a:p>
          <a:p>
            <a:pPr algn="ctr"/>
            <a:r>
              <a:rPr lang="en-US" dirty="0" smtClean="0"/>
              <a:t>&amp;</a:t>
            </a:r>
            <a:endParaRPr lang="en-US" dirty="0" smtClean="0"/>
          </a:p>
          <a:p>
            <a:pPr algn="ctr"/>
            <a:r>
              <a:rPr lang="en-US" dirty="0" err="1" smtClean="0"/>
              <a:t>Sruthi</a:t>
            </a:r>
            <a:r>
              <a:rPr lang="en-US" dirty="0" smtClean="0"/>
              <a:t> </a:t>
            </a:r>
            <a:r>
              <a:rPr lang="en-US" dirty="0" err="1" smtClean="0"/>
              <a:t>Sundaram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Girls Preferences</a:t>
            </a:r>
            <a:br>
              <a:rPr lang="en-US" sz="3600" dirty="0" smtClean="0"/>
            </a:br>
            <a:r>
              <a:rPr lang="en-US" sz="2000" dirty="0" smtClean="0"/>
              <a:t>Single-sex classroom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/>
              <a:t>  Girls </a:t>
            </a:r>
            <a:r>
              <a:rPr lang="en-US" dirty="0" smtClean="0"/>
              <a:t>focus on problems caused by boys behavior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/>
              <a:t>  In </a:t>
            </a:r>
            <a:r>
              <a:rPr lang="en-US" dirty="0" smtClean="0"/>
              <a:t>single-sex groups they felt they could talk more openly and focus on the information that was relevant to them.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/>
              <a:t>  In </a:t>
            </a:r>
            <a:r>
              <a:rPr lang="en-US" dirty="0" smtClean="0"/>
              <a:t>mixed-sex classes girls felt the boys’ disruptive behavior disturbed the class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endParaRPr lang="en-US" dirty="0" smtClean="0"/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/>
              <a:t>  Girl </a:t>
            </a:r>
            <a:r>
              <a:rPr lang="en-US" dirty="0" smtClean="0"/>
              <a:t>claimed they physically and sexually assaulted in class. This was described as a disadvantage to their educational experience and happened typically everyday at school.</a:t>
            </a:r>
          </a:p>
          <a:p>
            <a:pPr>
              <a:buClr>
                <a:schemeClr val="bg1"/>
              </a:buClr>
            </a:pPr>
            <a:endParaRPr lang="en-US" dirty="0"/>
          </a:p>
        </p:txBody>
      </p:sp>
      <p:pic>
        <p:nvPicPr>
          <p:cNvPr id="20482" name="Picture 2" descr="http://blog.mlive.com/grpress/news_impact/2008/09/large_kindergart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295400"/>
            <a:ext cx="4819154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05200" y="3352800"/>
            <a:ext cx="4724400" cy="2819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38600" y="3886200"/>
            <a:ext cx="388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lackadder ITC" pitchFamily="82" charset="0"/>
              </a:rPr>
              <a:t>“You </a:t>
            </a:r>
            <a:r>
              <a:rPr lang="en-US" dirty="0">
                <a:solidFill>
                  <a:schemeClr val="bg1"/>
                </a:solidFill>
                <a:latin typeface="Blackadder ITC" pitchFamily="82" charset="0"/>
              </a:rPr>
              <a:t>put your hand up—and it’s like </a:t>
            </a:r>
            <a:r>
              <a:rPr lang="en-US" dirty="0" err="1">
                <a:solidFill>
                  <a:schemeClr val="bg1"/>
                </a:solidFill>
                <a:latin typeface="Blackadder ITC" pitchFamily="82" charset="0"/>
              </a:rPr>
              <a:t>Mr</a:t>
            </a:r>
            <a:r>
              <a:rPr lang="en-US" dirty="0">
                <a:solidFill>
                  <a:schemeClr val="bg1"/>
                </a:solidFill>
                <a:latin typeface="Blackadder ITC" pitchFamily="82" charset="0"/>
              </a:rPr>
              <a:t> … can you come over here, and he</a:t>
            </a:r>
          </a:p>
          <a:p>
            <a:r>
              <a:rPr lang="en-US" dirty="0">
                <a:solidFill>
                  <a:schemeClr val="bg1"/>
                </a:solidFill>
                <a:latin typeface="Blackadder ITC" pitchFamily="82" charset="0"/>
              </a:rPr>
              <a:t>ignores you—and he’ll go straight for the boys … 15 minutes shouting at the</a:t>
            </a:r>
          </a:p>
          <a:p>
            <a:r>
              <a:rPr lang="en-US" dirty="0">
                <a:solidFill>
                  <a:schemeClr val="bg1"/>
                </a:solidFill>
                <a:latin typeface="Blackadder ITC" pitchFamily="82" charset="0"/>
              </a:rPr>
              <a:t>boys. Yeah longer than that, nearly the whole lesson and we just have to try </a:t>
            </a:r>
            <a:r>
              <a:rPr lang="en-US" dirty="0" smtClean="0">
                <a:solidFill>
                  <a:schemeClr val="bg1"/>
                </a:solidFill>
                <a:latin typeface="Blackadder ITC" pitchFamily="82" charset="0"/>
              </a:rPr>
              <a:t>and do </a:t>
            </a:r>
            <a:r>
              <a:rPr lang="en-US" dirty="0">
                <a:solidFill>
                  <a:schemeClr val="bg1"/>
                </a:solidFill>
                <a:latin typeface="Blackadder ITC" pitchFamily="82" charset="0"/>
              </a:rPr>
              <a:t>the work. </a:t>
            </a:r>
            <a:endParaRPr lang="en-US" dirty="0" smtClean="0">
              <a:solidFill>
                <a:schemeClr val="bg1"/>
              </a:solidFill>
              <a:latin typeface="Blackadder ITC" pitchFamily="82" charset="0"/>
            </a:endParaRPr>
          </a:p>
          <a:p>
            <a:endParaRPr lang="en-US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417731"/>
            <a:ext cx="4724400" cy="14478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8382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lackadder ITC" pitchFamily="82" charset="0"/>
              </a:rPr>
              <a:t>But he just went mental when any of the boys mucked around, then we just had </a:t>
            </a:r>
            <a:r>
              <a:rPr lang="en-US" dirty="0" smtClean="0">
                <a:solidFill>
                  <a:schemeClr val="bg1"/>
                </a:solidFill>
                <a:latin typeface="Blackadder ITC" pitchFamily="82" charset="0"/>
              </a:rPr>
              <a:t>to stop </a:t>
            </a:r>
            <a:r>
              <a:rPr lang="en-US" dirty="0">
                <a:solidFill>
                  <a:schemeClr val="bg1"/>
                </a:solidFill>
                <a:latin typeface="Blackadder ITC" pitchFamily="82" charset="0"/>
              </a:rPr>
              <a:t>and we couldn’t carry 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2514600"/>
            <a:ext cx="51054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Girls Preference for single-sex classrooms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47665"/>
            <a:ext cx="7772400" cy="53245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I: Do you think that there are any disadvantages [of sex education with boys]?</a:t>
            </a: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G: Some ways [it’s better] without the boys, but other ways it’s good.</a:t>
            </a: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I: What’s not so good?</a:t>
            </a: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G: I don’t know.</a:t>
            </a: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G: Or the boys start touching </a:t>
            </a:r>
            <a:r>
              <a:rPr lang="en-US" sz="1700" b="1" dirty="0" err="1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ya</a:t>
            </a:r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G: I mean, ‘cause another thing about it being late is some of my friends have </a:t>
            </a:r>
            <a:r>
              <a:rPr lang="en-US" sz="1700" b="1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already had </a:t>
            </a:r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sex … like it’s a bit late now, </a:t>
            </a:r>
            <a:r>
              <a:rPr lang="en-US" sz="1700" b="1" dirty="0" err="1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ain’t</a:t>
            </a:r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it?.</a:t>
            </a: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I: So it needs to be earlier. And what did you say about them touching you?</a:t>
            </a: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G: [Boys] messing about, like trying to get your bra undone and that.</a:t>
            </a: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G: That’s why it would be a better idea to divide the boys and girls up together</a:t>
            </a: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G: I’ve had it done twice now and they just come up behind your back.</a:t>
            </a: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I: Do you mind?</a:t>
            </a: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G: As long as they don’t touch you, they just do that by the jumper [shows researcher</a:t>
            </a:r>
            <a:r>
              <a:rPr lang="en-US" sz="1700" b="1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], that’s </a:t>
            </a:r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how they do it but if they touch, I just turn round and hit them. </a:t>
            </a:r>
          </a:p>
          <a:p>
            <a:endParaRPr lang="en-US" sz="1700" b="1" dirty="0">
              <a:solidFill>
                <a:schemeClr val="accent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And then again, later, in a description of a lesson</a:t>
            </a:r>
            <a:r>
              <a:rPr lang="en-US" sz="1700" b="1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endParaRPr lang="en-US" sz="1700" b="1" dirty="0">
              <a:solidFill>
                <a:schemeClr val="accent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G: He’s the one that hit me, he doesn’t </a:t>
            </a:r>
            <a:r>
              <a:rPr lang="en-US" sz="1700" b="1" dirty="0" err="1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apologise</a:t>
            </a:r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—It’s like a TV </a:t>
            </a:r>
            <a:r>
              <a:rPr lang="en-US" sz="1700" b="1" dirty="0" err="1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programme</a:t>
            </a:r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, like </a:t>
            </a:r>
            <a:r>
              <a:rPr lang="en-US" sz="1700" b="1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you just </a:t>
            </a:r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see pencils and pens come flying over your head, you get hit. You get </a:t>
            </a:r>
            <a:r>
              <a:rPr lang="en-US" sz="1700" b="1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boys touching </a:t>
            </a:r>
            <a:r>
              <a:rPr lang="en-US" sz="1700" b="1" dirty="0" err="1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ya</a:t>
            </a:r>
            <a:r>
              <a:rPr lang="en-US" sz="1700" b="1" dirty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152400"/>
            <a:ext cx="57912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Girls preference for gender separate sex education in high school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362200"/>
            <a:ext cx="4343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gency FB" pitchFamily="34" charset="0"/>
              </a:rPr>
              <a:t>Allows girls and boys to share their views with other boys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gency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gency FB" pitchFamily="34" charset="0"/>
              </a:rPr>
              <a:t>Better learn about and understand other gender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gency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gency FB" pitchFamily="34" charset="0"/>
              </a:rPr>
              <a:t>It helps them develop confidence in communicating with other gender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gency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gency FB" pitchFamily="34" charset="0"/>
              </a:rPr>
              <a:t>Girls got exposure to boys, which then helped them consider when and whether they wanted to date</a:t>
            </a:r>
            <a:r>
              <a:rPr lang="en-US" sz="2000" dirty="0" smtClean="0">
                <a:latin typeface="Agency FB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gency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gency FB" pitchFamily="34" charset="0"/>
              </a:rPr>
              <a:t>Reduced embarrassment.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gency FB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524000"/>
          </a:xfrm>
        </p:spPr>
        <p:txBody>
          <a:bodyPr/>
          <a:lstStyle/>
          <a:p>
            <a:r>
              <a:rPr lang="en-US" dirty="0" smtClean="0"/>
              <a:t>Advantages of Co-ed classes</a:t>
            </a:r>
            <a:endParaRPr lang="en-US" dirty="0"/>
          </a:p>
        </p:txBody>
      </p:sp>
      <p:pic>
        <p:nvPicPr>
          <p:cNvPr id="18434" name="Picture 2" descr="http://www.redlands.nsw.edu.au/images/StandardImage/seniorboy-with-pen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200400"/>
            <a:ext cx="3810000" cy="247650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712416"/>
            <a:ext cx="7543800" cy="41549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G: That’s what M [boy in their class] was asking the other day, does it hurt for you first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time? ‘I don’t know’.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G: Exactly, he sits there and asks Miss W, our form tutor.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G: Yeah, but that’s really good though, we do talk more openly more, we do have a joke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about it and stuff.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I: So how come you were talking about it in [your] form group?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G: It’s just the boys bringing it up, yeah we muck about and then it gets quite serious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but … they don’t become offensive or start taking the Mickey.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gency FB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838200"/>
            <a:ext cx="6172200" cy="584775"/>
          </a:xfrm>
          <a:prstGeom prst="rect">
            <a:avLst/>
          </a:prstGeom>
          <a:ln w="762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ernard MT Condensed" pitchFamily="18" charset="0"/>
              </a:rPr>
              <a:t>Girls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ernard MT Condensed" pitchFamily="18" charset="0"/>
              </a:rPr>
              <a:t>Preference for co-ed classrooms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48000" y="533400"/>
            <a:ext cx="5867400" cy="1524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1676400"/>
            <a:ext cx="2438400" cy="2133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667000"/>
            <a:ext cx="23622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Boys Preference for co-ed classrooms</a:t>
            </a:r>
            <a:b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lackadder ITC" pitchFamily="82" charset="0"/>
              </a:rPr>
              <a:t>“[You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lackadder ITC" pitchFamily="82" charset="0"/>
              </a:rPr>
              <a:t>can] learn about like what happens to them [girls], like if you get married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lackadder ITC" pitchFamily="82" charset="0"/>
              </a:rPr>
              <a:t>or have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lackadder ITC" pitchFamily="82" charset="0"/>
              </a:rPr>
              <a:t>girlfriends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lackadder ITC" pitchFamily="82" charset="0"/>
              </a:rPr>
              <a:t>.”</a:t>
            </a:r>
            <a:endParaRPr lang="en-US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Blackadder ITC" pitchFamily="8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6386" name="Picture 2" descr="http://scholasticadministrator.typepad.com/.a/6a00e54f8c25c98834017c3242694f970b-300wi"/>
          <p:cNvPicPr>
            <a:picLocks noChangeAspect="1" noChangeArrowheads="1"/>
          </p:cNvPicPr>
          <p:nvPr/>
        </p:nvPicPr>
        <p:blipFill>
          <a:blip r:embed="rId3" cstate="print"/>
          <a:srcRect b="17333"/>
          <a:stretch>
            <a:fillRect/>
          </a:stretch>
        </p:blipFill>
        <p:spPr bwMode="auto">
          <a:xfrm>
            <a:off x="3657600" y="2057400"/>
            <a:ext cx="4701048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4572000" y="304800"/>
            <a:ext cx="3505200" cy="914400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304800" y="304800"/>
            <a:ext cx="3505200" cy="914400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18288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Teachers agreed that the primary observable benefits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of SSI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are the cultivation of participation and involvement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by girls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. One teacher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commented, “Girls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have gone up to tell you the truth. . .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I’ve got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two girls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’ classes and they far outweigh the boys in terms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of achievement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. Girls are comfortable to ask questions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and share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and not feel stupid. I don’t see a difference with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boys; I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do with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girls”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40386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Almost unanimously, teachers believed the SSI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environment was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better for girls, although it was still helpful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for boys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to a lesser extent.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849868"/>
            <a:ext cx="24384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Teacher’s Opinions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849868"/>
            <a:ext cx="28194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Benefits of SSI for girls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5715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*NOTE: “SSI” refers to “Single-sex instruction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425476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Interviews revealed that several teachers concurred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that instructional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practices were personally stable. When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asked directly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whether SSI was conducive to altering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practices, one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teacher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responded, “No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, I would never teach differently. Good teaching is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good teaching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.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 I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do not have to alter my lesson. If there is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an important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point that I make with an all-boys class, then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I will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discuss it with the girls the next day. I don’t teach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any differently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based upon the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kids”</a:t>
            </a:r>
            <a:endParaRPr lang="en-US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1148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A perceived downside of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SSI is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grouping boys together. One teacher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indicated, “The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boys are totally homophobic. They do not want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anyone to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think that they are sitting too close to each other.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There are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comments I constantly have to keep tamping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down. That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is the only gender issue that I see. Boys are rowdy,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boys will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be boys. If it is co-ed, it might dilute the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rowdiness.”</a:t>
            </a:r>
            <a:endParaRPr lang="en-US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343400" y="228600"/>
            <a:ext cx="3505200" cy="914400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28600" y="216932"/>
            <a:ext cx="3505200" cy="914400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762000"/>
            <a:ext cx="2438400" cy="3693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Teacher’s Opinions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498765"/>
            <a:ext cx="2362200" cy="64633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Benefits of Co-ed education for boys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Bernard MT Condensed" pitchFamily="18" charset="0"/>
              </a:rPr>
              <a:t>Works Cited</a:t>
            </a:r>
            <a:endParaRPr lang="en-US" sz="7200" dirty="0">
              <a:latin typeface="Bernard MT Condensed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33400" y="2743200"/>
            <a:ext cx="8229600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itchFamily="18" charset="0"/>
                <a:ea typeface="Calibri" pitchFamily="34" charset="0"/>
                <a:cs typeface="Arial" pitchFamily="34" charset="0"/>
              </a:rPr>
              <a:t>"Coeducation."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itchFamily="18" charset="0"/>
                <a:ea typeface="Calibri" pitchFamily="34" charset="0"/>
                <a:cs typeface="Arial" pitchFamily="34" charset="0"/>
              </a:rPr>
              <a:t>Merriam-Webster.com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itchFamily="18" charset="0"/>
                <a:ea typeface="Calibri" pitchFamily="34" charset="0"/>
                <a:cs typeface="Arial" pitchFamily="34" charset="0"/>
              </a:rPr>
              <a:t>. Merriam-Webster,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itchFamily="18" charset="0"/>
                <a:ea typeface="Calibri" pitchFamily="34" charset="0"/>
                <a:cs typeface="Arial" pitchFamily="34" charset="0"/>
              </a:rPr>
              <a:t>n.d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itchFamily="18" charset="0"/>
                <a:ea typeface="Calibri" pitchFamily="34" charset="0"/>
                <a:cs typeface="Arial" pitchFamily="34" charset="0"/>
              </a:rPr>
              <a:t>. Web. 29 Jan. 2014. 	&lt;http://www.merriam-webster.com/dictionary/coeducation&gt;.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Hoffman, B. H.,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Badgett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, B. A., &amp; Parker, R. P. (2008). The Effect of Single-Sex 	Instruction in a Large, Urban, At-Risk High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School.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Journal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 Of Educational 	Research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,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102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(1), 15-36.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Strange, V., Oakley, A., &amp; Forrest, S. (2003). Mixed-sex or Single-sex Sex Education: 	how would young people like their sex education and why?.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Gender &amp; 	Education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,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(2), 201.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685800"/>
            <a:ext cx="4495800" cy="990600"/>
          </a:xfrm>
        </p:spPr>
        <p:txBody>
          <a:bodyPr/>
          <a:lstStyle/>
          <a:p>
            <a:r>
              <a:rPr lang="en-US" sz="3200" dirty="0" smtClean="0"/>
              <a:t>What is Co-Education?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education of both sexes in the same institution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000" dirty="0" smtClean="0"/>
              <a:t>(</a:t>
            </a:r>
            <a:r>
              <a:rPr lang="en-US" sz="2000" dirty="0" smtClean="0"/>
              <a:t>Merriam-Webster Dictionary)</a:t>
            </a:r>
          </a:p>
          <a:p>
            <a:endParaRPr lang="en-US" sz="2800" dirty="0"/>
          </a:p>
        </p:txBody>
      </p:sp>
      <p:pic>
        <p:nvPicPr>
          <p:cNvPr id="28674" name="Picture 2" descr="http://3.bp.blogspot.com/-ecdMb40Z3Lk/T9Tqfklf6hI/AAAAAAAAABI/pSSmmuFTpU8/s1600/38854899.png"/>
          <p:cNvPicPr>
            <a:picLocks noChangeAspect="1" noChangeArrowheads="1"/>
          </p:cNvPicPr>
          <p:nvPr/>
        </p:nvPicPr>
        <p:blipFill>
          <a:blip r:embed="rId2" cstate="print"/>
          <a:srcRect l="30054" t="24821" r="8408"/>
          <a:stretch>
            <a:fillRect/>
          </a:stretch>
        </p:blipFill>
        <p:spPr bwMode="auto">
          <a:xfrm>
            <a:off x="4038600" y="1752600"/>
            <a:ext cx="3578254" cy="3276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4478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fornian FB" pitchFamily="18" charset="0"/>
              </a:rPr>
              <a:t>--Modern phenomenon adopted more widely in the US than Europe</a:t>
            </a:r>
          </a:p>
          <a:p>
            <a:endParaRPr lang="en-US" sz="2400" dirty="0">
              <a:latin typeface="Californian FB" pitchFamily="18" charset="0"/>
            </a:endParaRPr>
          </a:p>
          <a:p>
            <a:r>
              <a:rPr lang="en-US" sz="2400" dirty="0" smtClean="0">
                <a:latin typeface="Californian FB" pitchFamily="18" charset="0"/>
              </a:rPr>
              <a:t>--began with 17</a:t>
            </a:r>
            <a:r>
              <a:rPr lang="en-US" sz="2400" baseline="30000" dirty="0" smtClean="0">
                <a:latin typeface="Californian FB" pitchFamily="18" charset="0"/>
              </a:rPr>
              <a:t>th</a:t>
            </a:r>
            <a:r>
              <a:rPr lang="en-US" sz="2400" dirty="0" smtClean="0">
                <a:latin typeface="Californian FB" pitchFamily="18" charset="0"/>
              </a:rPr>
              <a:t> century Quakers and reformers urging girls and boys to read the Bible</a:t>
            </a:r>
          </a:p>
          <a:p>
            <a:endParaRPr lang="en-US" sz="2400" dirty="0">
              <a:latin typeface="Californian FB" pitchFamily="18" charset="0"/>
            </a:endParaRPr>
          </a:p>
          <a:p>
            <a:r>
              <a:rPr lang="en-US" sz="2400" dirty="0" smtClean="0">
                <a:latin typeface="Californian FB" pitchFamily="18" charset="0"/>
              </a:rPr>
              <a:t>--The first co-ed grade schools sprung up in the later 18</a:t>
            </a:r>
            <a:r>
              <a:rPr lang="en-US" sz="2400" baseline="30000" dirty="0" smtClean="0">
                <a:latin typeface="Californian FB" pitchFamily="18" charset="0"/>
              </a:rPr>
              <a:t>th</a:t>
            </a:r>
            <a:r>
              <a:rPr lang="en-US" sz="2400" dirty="0" smtClean="0">
                <a:latin typeface="Californian FB" pitchFamily="18" charset="0"/>
              </a:rPr>
              <a:t> century when girls were admitted into town schools. </a:t>
            </a:r>
          </a:p>
          <a:p>
            <a:endParaRPr lang="en-US" sz="2400" dirty="0">
              <a:latin typeface="Californian FB" pitchFamily="18" charset="0"/>
            </a:endParaRPr>
          </a:p>
          <a:p>
            <a:r>
              <a:rPr lang="en-US" sz="2400" dirty="0" smtClean="0">
                <a:latin typeface="Californian FB" pitchFamily="18" charset="0"/>
              </a:rPr>
              <a:t>--By 1900 most US </a:t>
            </a:r>
            <a:r>
              <a:rPr lang="en-US" sz="2400" dirty="0" smtClean="0">
                <a:latin typeface="Californian FB" pitchFamily="18" charset="0"/>
              </a:rPr>
              <a:t>public </a:t>
            </a:r>
            <a:r>
              <a:rPr lang="en-US" sz="2400" dirty="0" smtClean="0">
                <a:latin typeface="Californian FB" pitchFamily="18" charset="0"/>
              </a:rPr>
              <a:t>high schools and some 70% of colleges and universities were coeducational.</a:t>
            </a:r>
            <a:endParaRPr lang="en-US" sz="2400" dirty="0">
              <a:latin typeface="Californian FB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304800"/>
            <a:ext cx="5710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Background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Performance in Single-sex urban schools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744212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600" dirty="0" smtClean="0"/>
              <a:t>Single-sex classes obtained significantly higher scores in the Math sections (year 1)</a:t>
            </a:r>
          </a:p>
          <a:p>
            <a:pPr>
              <a:buFont typeface="Wingdings" pitchFamily="2" charset="2"/>
              <a:buChar char="q"/>
            </a:pP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US" sz="1600" dirty="0" smtClean="0"/>
              <a:t>Mixed-sex classes obtained significantly higher scores in the Math sections (year 2)</a:t>
            </a:r>
          </a:p>
          <a:p>
            <a:pPr>
              <a:buFont typeface="Wingdings" pitchFamily="2" charset="2"/>
              <a:buChar char="q"/>
            </a:pPr>
            <a:endParaRPr lang="en-US" sz="1600" dirty="0" smtClean="0"/>
          </a:p>
          <a:p>
            <a:pPr>
              <a:buFont typeface="Wingdings" pitchFamily="2" charset="2"/>
              <a:buChar char="q"/>
            </a:pP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US" sz="1600" dirty="0" smtClean="0"/>
              <a:t>Mixed-sex classes obtained significantly higher scores in Reading. (year 1 and 2)</a:t>
            </a:r>
            <a:endParaRPr lang="en-US" sz="1600" dirty="0"/>
          </a:p>
        </p:txBody>
      </p:sp>
      <p:sp>
        <p:nvSpPr>
          <p:cNvPr id="15362" name="AutoShape 2" descr="data:image/jpeg;base64,/9j/4AAQSkZJRgABAQAAAQABAAD/2wCEAAkGBxQTEhUUExQWFhQVGB8XFxUYGBoYFxQWGBwcGBwYGBgcHCggGhwlHBwUITEhJSkrLi4uFx80ODMsNygtLisBCgoKDg0OGxAQGzQkICY0NCwsLCwsLCwsLCwsLCwsLC8sLCwsLCw0LCwsLCwsLCwsLCwsLCwsLCwsLCwsLCwsLP/AABEIAMIBBAMBIgACEQEDEQH/xAAcAAABBQEBAQAAAAAAAAAAAAAGAAMEBQcBAgj/xABEEAACAQIEAwQFCgUCBQUBAAABAgMAEQQSITEFBkETIlFhBzJxgZEzQlJzkqGxstHwFCNTcsFi8RWCk9LhFiRDosJj/8QAGQEAAwEBAQAAAAAAAAAAAAAAAQIDBAAF/8QAKREAAgMAAgEEAQQCAwAAAAAAAAECAxEhMRIEMkFRIhNhcYGh8RRSkf/aAAwDAQACEQMRAD8AzziOPl7aX+bJ8o+mdvpHzppcbN/Vl/6j/rS4gP50v1j/AJjXI1rBObTPUSWEhMZL/Vk+23iPOnkxcv8AVk+2360yi/v308q1nlYzsQ4MXL/Vk+23604uKl/qP9tv1ptVp5I6m7H9gxHtMZL/AFH+23604MVL/Uf7TfrXEip9Iqn5y+zsR5SeX+o/22/Wn1mk+m/22/WupFT6Rfifxrtl9g4G1mk+m/2mpwSyfTb7TU8sVOLFXcg4GRJJ9N/tNXQ8n02+01SlhpwQUeQEK8n02+01egX+m32mqaIa6Ita7k4i/wAz6TfaNeS0n0m+0an9nXOxpuTiuLyfTb7TV4Z5Ppt9pqsXh/fuNeGhruTitZ5Ppt9pqZeWT6b/AGmqzaGmHhoch4K9ppPpv9tqZeeX+o/22/WrBoqYeKh+X2dwV74mX+o/22/Wo74qX+pJ9tv1qdLDUWSOmVkl8h4Ij4yX+rJ9tv1ppsZL/Vk+2360+6Uy6VaNj+w4hs4yb+rL/wBRv1rwcZN/Vl/6j/rXrLXkiqKxjYjhx039WX/qP+teDj5v60v/AFG/Wky00wp1NnYgz5NxchhfNI5PaHdifmr4mlTfJQ/kv9YfypXK1RWox2e5g9j1/nS/WP8AmNKNadxy/wA6X6x/zGki159j5NnwOIn794p1UpRrofZ/kU/GtZ5MAo4qkRQ612JalRJSIDG44afSGqbHcYftewgTNJtc6672A8vE1Ig4jPDIseLiKBjZZALC/tuVI22OlWVEs0HJbpDUhYPxP408kXkfu/WqXmHmdMK3ZhC8m5F8oUE6XOup8KEIOTxIRvC6TDin1g8qrOW+YIsUCFDLIouyG2211PUXIHTceNX4WwubgDfbQeetdKDi8ZyekdIKcEFD8vPuEWTL/MYX1dVGUdOpBI8wPjRNgcSkqCSNg6Nsw29niD5HWjKuUeWjk0+hrsBXewqXl8q6E8qQYi9jXew8qoeeuMS4dI0guHlJGYDMQFtew1118KG+CcHxkoMiSyXv62Zjv5g6narRq2OgD8w14aGoPLeMmbPFiBeSIjviwzKb7jSxFvAfrdMnl+FI1jwJXNBTTwVZFPI/d+tMzWUEt3QNSSQAB4k30FdgCseCo0sNWEGJjlBMbq4G5Rla3tsdK8yx+R+6uaBpTTRaVEliq3nj30P799Q5EpGhiqeOo7pTuO4lEhszi/gNbe21eUlVxdSCPKu8ZJa0FMiMtNsKkutMuKqmMR2FMsKkOKZcVWLGCzkv5F/rD+VK5XeTPkX+sP5Urlb4e1GOz3Mp8cP50n1jfmNJBSx3y0n1jfmNKOvLs7ZpXRKiGh9n+RUiJaZgGh9n/wChUuJagzh+JalwpUaMef4VIRm2UFm6AfiTY2HnRitYrGeD8Jti5JBZWZQVNgculmIHnb43q043g2nSPOym0iMAFtYqQW1ub3XNp0tVpgeFubSKe4VGRrG9yO8HHzTfTL0y7mrBOEPJqWAAPzdAx620v4VvjGWZ8gcklpUIlC+G4QHx+ImmjzxC2VbZs+mW+XrbKdPMVoPGcJh4cPI81uzVSWza36Wt4k6AeJFZfyPx3vuo0N+4g9Yprt0LDe3tro0SrWiRsi3gSw8GgixcbYZGS6t2l82XIy3Fs2xzZNB41755WQ4UpENZXSMm9squ1tfItlX/AJqp+IcwOmLhhVnVWNs5Ud4tYZcrXsug131PhRjh4Jp8Pn7I+tlbwspvnUbldPd5jWklGXmpYO8+zKOF8oTSytHlIy6MxFkXwux8fjrRtynwJsJM6CdZEZCWUC1pFZQCBc9CwPu8KKcMbZtAW6g9T0ufh7qF8Zxkwscixgqqh/8AQl3ykgHxzH2EeNNKUpxwZwSCsCu5aj8Pm7SNX+kPv2NvK96G+dub1wo7GPvTsL+UQOxPi3gPf4XywrlOXjFciykorWWXGsKzYnBuoB7N3LajQMlhpvYkWq/hiXs3UKRvomhufAjrWF8E5leHE/xEgM7WsczHN7Q2vTp50ec0ekSKMD+DbO7AEsVYKoIvY3sS2vTSt3/GshkexYXwxsKsHELsQCCLIb/6BbT7z7TUgisv4T6S5k0njWVSb5l7ji5ufFT7LD20SQekTBMty0iH6JQk/EXH39ahb6e1S1oCtg/kKSKAPSXKC8EJYhdXdR5kKpt12e3vq1h54ilzdkrgLfvyAAGys5soJuAqsxuRoPEgUJc18RZpwZDYm6Duj5NWIzLf/WHAJ8PCuqrlGXKHTizzwGNIcbAY3NnORr6Xzi1rdRcqfaB4VpUkdZa2OSKdGTLKEIfvZUJZQbC6lra2NrnYVp/DMR/EQRzr6si30IYK2zKTbcHTpTXRk8kBuKeIizpoaqeKp/Kk8kb8DRDJhydr/D/xVbxHCNkfuE906EEA+Ivba16zpcnAhxzk1Y8P2sLMzRgdqLaWtckaaWuD7KF+EyMJVCG2Y2PgRvt8a2icxGIo6KWdSpG/dO4HgNT8azhOGxtMrwRyJClwDIRmd/K1xYAr8R41rVv4S8jpwxrCTOPwH4CosgqdMKiSCsMWVIzU1IP376dam3H795rREIU8m/Iv9YfypSrvJo/kv9YfypSrdD2ox2e5lJjvlpPrG/Ma7HXrHfLSfWN+Y1xK8yztmpdEzD9fYPxFTI7VBibQ+78RUmN6gwE1B+7GjVeYMBw1DHLMgmBtIq3eTNvqqglRvvYbeNDfLMeadC3qoc5/5dvvy1meFwEsytP2TS3azMLszObM17a37wN/9VbvSRSTmyU9bxH0BwHmnB4xisEoZ7XKMCrEDqAwGa3le1XxQeFv3rXz6/LGJw1sQVOHMVnDl1OQjUHTck2GXretn4Xx8S4eKVhZniVyo2DMoY28rmtsZJkpw8TOPTbxogphVOjHtX8wLqg9l8x9wrNeHcMllN4xqNd7UU+lsg48MTo0a/C51+OapPBAIlDLJoVIsAdbLYXte4vlNdZa4R4OqqU29CT0Q8AimeWfEntcTG4ARyX7JSLrIMxOYkggHpkrXRBY6fcSPwNZP6O5jBjJ2fvFodWW+W2dfXzH1j08s21aKvHFcXX4aXv7jRhLY6LOPjLCp514ngsGizYm4Zj3EQXeW2pFrjui+pJA1HUiqfgHNvDeJOITGY5mFkWVF71tbI4JF/8ASbXtbWqPnPB/xXE2bEKzQwwR5I0ucwYsSSBr62e9vBelQuYOB4cRhsPC8M0a9qkq6BGXvAM1zYggfdY1NzgnmFI1zkt0MeMYj+HjldhfsVY22vlGgHtNh76wDG4t5ZHkkN3dizHzP+Olq1znri/acOzto+JWIEDSzsEd/wAr1mwwJ/lmNSA2t/u/waHp8obbX+gTTswpiK673N9PcAB8BpVzjcGCyqe7cetbY+dum17XqpOGazMASqGzOAcovoLm2l7G169Cu6M1pnnW4jRrsURY2H614vRh6PMAjyk5gsyaqrGwsR623tH/ADDxqd1iUW0GqHlJJg82FkiPqshZSBdSLqwKm1xsQSPfTMOLdZBJe7A37wzBr7hgdCDc3B3ua3TjeGM+HZXMeUIbtfvI5BF1vcDQ+RsTWH8ZgWOZ0Rw4UgZxazEAZiLdM17eVQosUt8i19filgQYrjBxbCDCYKDDlxYsgLSHTvWkPqKfAC9tLm9c4DjMbwyfMquov30ZT2coH3exhtf21J9G3Di8hlUqSjWKNtqpyknwJzDb5ta7ie3eExhYwcrKx7w7xuFy3Szjy21oTsak0ugwqUo6wi4FxWPFwJMmgcaqd1Nr2/D7qdnwYbdQyEd4EdKzX0dcVCyFA91YyCwN1OR3ylb7Ap7ttup8nHY8wF/WG/TzBoqakuCWNGH8e4xLLKf+HxiGBjZAg7zi5GYlr5b2vlFgL21ter/0alMUv8Dioij9+WKZSQWY5c4YEkXyhSLC2VNhubvgfBYY1aJHtIFW2YKVRluD3QQT8653sx1qTyLyasGOkxSP/JVWSNdx2jWVyDfugWkUKbkXGtRhkuGjRYnFboK81cAfCSZW7yH1ZLWB8iLmx39tqHZK3zmLhUeJiMcg9hG6kdR51iPG+Gth5TG/TY9GHjWW6jweroauzyWPsqHpuTYfvqadkpuTp++ppUWCjk35F/rD+VaVLk75F/rD+Va7XoQ9qMs/cymxo/myfWN+Y1xBXrG/Kyf3t+Y1xa8uztmhdDyjQ+78RUuFahxbH3fmFV/NOKKRKqm3aE3/ALRuPfcfCkjBzkooEpeKbJ3FuYFjjZYpjnZSp7MtYgi1mINiNfdar/0cGOPCNNHKS2a80d7ZCAQAFvsRrm6+61ZJUnCYxow4B7rqVZehHQ+0HX/evYj6ZRh4pmRXtS3DdeKcXjaATqscipcAnUgt3SB4aE+HTeh7gvGiY3v0GnhQHxDiGIMas0yPmUE2ADj+7QX++rblkYhEedxaOEZxYBmd7gILbAA2JJB0XbWkUVBdjym7H0FHNHo8xmOlieNVRREFLSNY3zM1soBbQEdKscV6NZ45SMKF7BlUHOb9mQBcHPqddQwB3IsLagTc9cRuWGNmGt7X0Hlbb3Vrnos59OMw8wxRUS4YBnkAyq8Vj3yBsRlN7aaiwp+JLkX8q3qGMPyfiMLhXWMLPI5zZVOQrZQAoeT19idctvDU1C5fjmjLLNFJG+bRXGp6Agjut7QSKY5g9LcjCSPCwZcwyxylxm1Gpy2spHS9+l/CrTlTmxuII0ciiPEw/wAyPUntk1va/gCo36qdNRQ2PUQ+Mt2RX8QacyvMYSkcNk7UPcuXA0CBelxrfqBrVRxHiedDHCTOZCFyLezMWAy5rDLfawva9anBBBFh88jhIwAzF3yRi4Ve8LhbaKLGqzhnEOFzTfyMTCZi3dVXAYnwTQE9dBf4VN1NvSiuSTX/AIBPPuBlOHEQw8hCyIVMYDKoXQX62sdNPeKzmLi7onY2HdNtttW6+8Vs/MeLaQvHmPaXyqotodh4aZbEn9axLm/h8uGxTxyMGawOYKFDqw3t49CfKnSdjzANquPPyFOM5ebs3xHaAPDFnaN0K5mUEkKDuth6wGtxR36JudIMSpw0gSKbMSsfSUetdbjUjvXG9gN9bYzjOYsTNF2Ukl1JFz84qosq32yjewA11qsjYqQysQykFWBsVI1BBGxB61pq9K0m32QsuTeI+rOP8Jw8sbR5QjyDLniASRVJDNZwLgEjUbG+oOtZ5gPRbNHN28UmZFLCNdAxU2F5CSAdc4sBrlB0vYXHL2NxGIwcE4Z3eaEK7gC6urdmzW8T3j4XGu9q0HDxIABpcDqdR1JUnbc6io8vY/A2Rjkl2BP/AKJklRo5ljjiaN1YRsc5JUqpB2FiQbbaW1BNYzzpyY3D8T2LHtEZc8clsuZNRr0DAixAJ3B619D80cz4bh8XbTtIQTlRRdi7b2UEgNtv08ResU9IfPGG4kE7JJI3juVMgAvtdBlZt9Tr1VapSlDj4J3SlPkFOXJhDjIWF1GYBuoGYFb28BcmtS5oZ0wOIbSJzZAc3ebMwLAd0ZTYvpcnzFY5MRa+oJ3H0t9R99S8RxeaVYxJK7CMZVzm4Xc77nSw18B0AAeyuLmucBXZJVtYXPKHFEwzoGRy2cBSGACljlJO2mvXpRPDPiZpeywCq7RktLI5JjgJ0Ivp4N3bG9r23tmjG5F2LG9/L41v3od4f2eAUkWMrmQ+YawQ2P8AoC0J0Rg9QIWuS8WN4LhbI4WR3YuGkD9llLJe/eZUyoQCqkXBvsdQTWcD4nj4MRJhZcM88Au6SImSRIGJCkHuh/7T3jY6kVsWHTu+00P4+crK+YWXKAvS+r392i/aqCioay+uzI/QG8oc0PiS9iHW90JsDluRqLagWHTc/Ci9JoGaM3GbvD3afv30dcTwEEBSdckZeMIbZUU2AYWGljbw6KPCsu55x4lnAVgyouhBBFzqdvcPdULeINMavmQMyGmpDt++pr1JTT9P31NZoo1BZyd8i/1h/KtKucm/Iv8AWH8qUq9CHtRln7mVWOH82T+9vzGmwa98Q+Vk/vb8xppK8ufbNK6JEQ/x+NDHM2JLTleiDKPxP3/hRTCu/wC+oob5k4WY27S4KyMbDW4J1N6r6NxVvP8ARG/fHgpbVoHIvJEU0aYjEtmja+WJCQTlJU526ag6Dy16UAxRFjYb/Ae8nQVaYZ5VQhZ5AqDvBCxjQMdiQbC5PTe9enbL/q8M9UeeUHfMXAcMzjslEXdsVULlsL62GubXUnfTwq+5bwcQw5RgHzaNcetbWw8gayrBY2QtoxbWwLEk66dauxip4XjKTGSQOoXDqpsQx1vrpe9tr63rO621m8lY2KM9a4JfPfBBBklWLKsi95V9VG6AgbXXL771YejXgjTcO4m+o7VVSMDd2hPbMu3qt/LX/mbwrvpG5jTL/DRspJA7Vrg5LfMXxe+/0dt9hnlbFcQkdMJgppgXvZBIQqDUlt7IouxNrXv1NqrVVJw1i3Wx8sRq0nAI5IDC8MY7qlGV1V5Le0Gwt0O97edVPLvLn8FxHDyu5WOKNzI5te5V0EeVL30aPUfR8xVvHijC5hkSUsrGMMDYSFTlzm2wYd7poRUnC4dmdyWJXKO781Tdh8TvfwtWWLcWa2lJfyDXP2JGLbB4dSzQK0zMBpcIVRGI3uIySP76h4nlrhbRZ0bIV7gZXfWTpuNT1uKtuaDBw6eEE3klAc6equUjM2lrXAX3eRqViuKFEMrrH2ds19OzIPh3d9dvGmsclIWqMXEte2/9gmKcKZhChnlyjtGERGcuQLmwDm3mayL0mcVixGJjaK5yx5S50D6kiwOthfrbetK5cxjzxTwyqYknV0jJGdTGy5QSoOjWsbaXtuazDjvKWMRsi4aaRYu72scTvG4HzgwBGo1t02rRTZs1/kz2VZF7/RS8J4RLipOzhFz5mwHtNTeM8o4jCoJJMttLhWuVv0b92q/5P4akcchmSQOxAyGNgQRcblTcG/ze8Cpok4zNhzDK0qOquAHa7EAaKSqsAuci1iB7fNbb5K1jwoi69Cb0HYvPw7IN4ZXQe/8AmW9hDn4VogCka7fep8Lj8a+e+S+aJsBHK8ESSRzPn7JiwMZW4BQjfSwI3086lyemrGhyRDhgtxdcsl7DcX7TfztpVkvPWjNJeDxlp6WcQZOIRqys8OHQIABnDSS2djtobGIWJ+ZfW9qAOZxAUBiQIynKwsVa4+kL6a+w0Wc7ExY3tZ3dROC47NgBnTu3BYqNsnUH7qB+P8YaUkBi0Ya63GxIsdyx+81lTcpabPGMYcnng2DadmyxiRgl7FgqqNr3JA3INaHwPkd5EjJYIHVhIohV1BUm3ebZbFT12uDas85Z5ifCSKwFwDe/zlGma3jcDY6aDwrZMNzHDlkkafYGXs7ENZVvZl1AGg7ykBtB1sWt3yFp8XHPoxbGYdkcxkBXDZSNgrHS2uwHn4V9BeivEF8Cp6IuRdj8kBEbEbjMjG/+qvneaXtSzMe+xLG+xZrknxrbfRFxQR8PjDA9ySRJLakRuc4cAbgMdbVuuTSWmGGazWcLLdfZ91QeLwR27QqpbQAnW12GwOl9T50xGzKA695bXJHeDIR6wtv4/wC9cmKyxuMxHiARdSO8Cp2I0B8xUCgN+lOL/wBittkkQnzGUpb4kfCsXlFbn6RkzcPm8grfZYN+ANYY5rz/AFS/NP8AY1Ue0iS009PSUw1JEsFnJvyL/WH8qUqXJnyL/WH8qUq3w9qMs/cyp4h8rJ/e35jTaU5xD5WT+9vzGvEYry59s1LolwDf99RVlh+HmcZV7IstiBKmdDvoR006iq7Dj9+8UT8vSgLrpc7na1yL/dXenW2fwTteRAvjfKxDa4cxXI78LiWK5Op7N7Oo99h4UIyYchygN9fAgm2vqkX2rceOqAqnW19hY3G/s3tQrLjMP2il8pZWygKNcy/6RrfU7b16imZMM9wcuUjyIN/Yb0402Zs7an1r03xCNVkkVfVViBfwvt7Rt7qjqf3+taKUtYtvOYWuFwUktlhjZyTYGxNyNdP1NbN6LcY2ECYebh4gaSy/xY17V/mrMSSwuxsLGwLaKBQdyLHKjyZCGdSFCMTGhW1817Xo2nxck8WXNCpAYOUkJdJBquW6+Fm1sfC41rLO+Tf7GqPp4qOLsOeJxxuSZoCLaBx3hb2p3rXPUVX4OAMQLKoJBIUaZEAUAAjawQeyvHGOJTSIqojswylyAVTNuRnOlwQTa9DuF5wgUTRTyxw4hQwCsdtCy2a2VhrplJuLddK5pOYqbjDf6Mp5g5obFYpsQQc+YiO1iojF1VLHdSpsR87M3ia7x7GYR8IP4ft1mMgzQSXMcSgZi0TXIK5rAX1sdb70LsCFG+mljoQf3/iiDljlmTFnOSY4b95yNT4qnQnz2H3VutjWoqU/gy1OzfGPyGXJnM5mjBkRkyEATAHs8w8T08+guL7i57wPi838QysFEZGgBJLDQhhpvcsPZa1ZnzBzVhcPCcJCvaADJZCMi/8AMQ1zqbka3vqDUDk3mWd1TBqqs3qxyH5i2J72/qgHW3QV5sYSX5xXH0b5Ti14N/2bVx7hQlgliVmWSQhkbIxAdSpW7AEAXABvsL1nkfLuLlV45BHK1mCIoXIW31C2FiQLt5dKMuHc1jDcOeacO/8ADHIxUDNJ3hGCATvqN/C9AON9LuKN/wCESNEuSQ6KzNfqxXKu99hTTim0+hK5NJpckvmP0e4rBI8mHZZcOt3KEhXjTfXN3XAF7tcaC9qDYkgxSPnXs3TQkaHXY+zf4Vr3o856/wCJI8U6BMQq3IHqSxk5Syg+qQSAVN/WBHgPnrFSPHO9mOZWZb3vcA21vvsKf9PeY9ifq5xLk0/nHjEOKwkcpGXEYVswQZbSxMVSQLmUqQbroym1tmF6EeP82riBljwsEYKhWfskMrG2pDH1B4AajxryJg0TOTnZozYC5KOVsQ6AXAszZWBsCBfQgVRcYwvZTOgJIB7rEWLr0NgTuPOq0JLiXYt3exIrJ4UQYnmqR8IuHEcSt6kk4UdrLGtsqMxFwLg3se9YX65h0VzNWhqGpsgtPRY1Z8L4u8YsskiA75HZD8VI1qpvRJyRy/HjHlSR3QqgKlcvUgEkH1gLjQEb71zsz+AOOhbynLxSUF8NiCIVJH83MyE7lB3W8rkW3ok4lyhicSZDPi2bDXZo4ENiFuciubWIUafOOm4vepPCJRhcMkaaKqhdtyd2t4kkn31f4HGDsVJ2aKx9ug+Nz99YvJS1ro0uLhi+R/nSb/2El+sRHvIsPvIrD5K070i8cheHsYyQ+ZSylWF11N83qnUL1vWYyVj9TJOaSLVLFyRpajvT8lMNSxKhZyb8i/1h/KtKlyb8i/1h/KlKt8PajLP3Mqsf8rJ/e35jXmMV6x/ysn97fmNcjryrO2al0SYTb9+dFHLewGo7hOm+/wD5oYTb4fiKveEMRkB0vH8b63HvFU9IvybI3dEjj7WWxsNdGK9N72BFj7KB+EyySTO0QuzsQsgXXoNrkoDpr7LmrvmHFnsmuSbf50qV6NsMzwqUATV8zMl+1NxYgggsqDMLXAud+h3EYrQP4yyYZZIIzeV2tKw1AUA/ywTr61ifEjXwqHAIIoQ0qdq8oOVczoYlByhwQMrXYOCDfYWrapODYSJXaWPDWYguWjTKXFwCVItm7zeJ7x8axXm7iEU2IJgiWKNRlCqMoYgklwnzL39Xy8arCXGIE3zpoHo24IZFjkxM7hDl7GK4N0Rm9ckXUX2trY9NK1+TFYPDgZngiC9WZFN9tz19utfPvLvFIhh0EkwTLfMSSTucthuQBaygb6npas5k5rkxSGJu9GsgaJnA7RUClcpYb3ve3S1r2opa3wK5POzX/TBzMVwK/wAPKA0sqqGRxcIFcsQRv80X8xWJHvm8khc6Xa5OgFtS2ug0FVkW9HXCeVleBZpCqRxSiOUOxIIfKQwKnxIB1FJZLC9MXJEn0eyYd3kSbDpNGoDZ2QMYx3h6xFwhOXfQeV6NOO8NhxUfZR4l8N0tlDIR4WuCPj7qtOAPgsFO0nZsgl9aRY2MK58qnMR3VBKrYam7ttfXOed0Xh+K7KGeWQ6SEko0YD3Kqi2OW21qSFbtex7DKf6eplXx30cYyAZhH20f04e/p4lPXHwt51Zeg3B5uJsGHqwuffmRf/0amcI9LkkTWlhDR9Crd4Dz0AJ+FDHAuZbcQfFTFszlmVrnuO7A+Pq5cyeWbyuNLlJ6prlGfxjq8WbVzYIsPBkGqmQtIoBc2Itqo3AvqKAZYcJhrSRwrJHI1s4cMFJBIVR4fhUfj/NKviMqz5LAAbdlcMXJc31uLKALa3udgWG5nE6iFskhzAKRYDLtoL6G19QdL1gn5bpugopeOnpOYTg8VJiIcMVeKLUOHAKyFRqARbcEHyBrO1jdu9Zmud7E3PXXxrUsDzPDgMSYQVyPGEdrZlhcFrIxuWZBe53IzHfar3G8zRCEyNGrSqmcxmU9i2QhWCNqq7xspy6iRbgalb1zlDODPbBS5TMe4ZK6G1ypBzAbHNbw9lXPFcBI6CZWV1sFckglXILZbNtsx0A8a9CZ+KY5CsYiQlEIBW0cZYLe9lvqSdtzWhjlZJsBLhSsKPGx7JoXLZ5UzZWfMLi+Yg3JNjvtQn7tHgtgY9NglVLlxnvbKDcW8fjf4edQBV7x7hwwxWIujzDMZApzol7BVOgGYEOeu61R5K1UqUl9me1JPg72dFXo2cjFutjd4WS4+bqpufh8bUMZPL8a0L0e4eOONpQQ0zixRSLpGDqWzHu9Dc2GwpvUJxiJUvKQVcWxJiSJx86TKNbAgqygeJ11/wCUU9xDGMcC+QHMpGwLEDMpOg8hVXzzOEwefRlzoyFTuudWJX3D76tuVpgVYA31vesucYUcm5awa5gVischBGYEWa1wFta9vI/dQ7JRrzprGp//AKfip/QUFyCvPuWWM1QerSK9MvUiQVHlNNEcKuTPkX+sP5UpV55K+Rf6w/lSlW+D/FGWfuZW475WT+9vzGvMYosn4TEXclNSxO7ePtpxODw/0x8W/WscvSyb7HV8QbhF/wB+Yq0jc9jEwucgGo19oPh+9KuIeEw39T72/Wh+BQRpoBoBrf8AfspqaJVbvyJOal0OpwU4olWOWPTM25YXuVAvuRpfpejLEzQxREuEESDZgMqgaAAbey1UuDlEcQA3/wAmgznvjeZOxDC2a9hubHqdrX+/2VdcsToKuX8ZFPiBPZyLN2KsWIRUOUyBSxAJLZRts1CPpdjjGNRo1UdpCHcr89y8i5j5kBdetq8Ybi5EckqDL3UhjX6IAt/lj7qHOO4wySam+VQg8rakD3k00OwS6K6uiuV0Vph2TZyrngPGFhcmRDIpXKUBADjwa42qpy6XryjWN6nKKkUhKUOjcONrIvApwxHavGsj/wClWkRsg/tWy+6sWllZjdmLGwF2NzYCwGvlpU/G8z4uWPs5J5GjIsVzaEb2Pj76qgab068OzrpKT1EzhXCpsVKIoIzJIdbC2gG5JOijbUkDWtD4f6FcQ47+JgR9CUGdrA3ANwB1DDTTTehXkTjf8LLI/VlUD2CRGP3CtEg9IJL5b7ZRfyBe5+GT41Oyx+QqjwY7xPCdlNLFcN2bsmYbNlYrce21NKLEEH4b05j5C0sjHdnYn2kk00rWq8EvkRnoV6OJcKFDEKL6DT1rBvcbDTyrxUtcOhgZtc4YW8Mu23t/CqWtKJy0j4PEmNrjUbEfSHh+HwrReW+YMMrAiZu2YDPJM2RFVdAovuwBsANKzMV7VPj4VmdXmVja4Gi8wYvhxxEiyZJo5wJO3hJ7bDOAEyk3yOhtmtb52vQ0Mcb5aaGMTxOs+GJyiZNLN9GRDqh+I86p4gQdhWkSuo4TJAIwI0hSQydJMQziRkW18wUWBa+mgNqdp05z38HJqzdRmjhhuCAfEWpzDLc+NS+IyA2CuSPokmykbWv76rVc3vVKbt7J2VtI0Pt2m4W6tZjEhTQeqsdioPnlA/3Jq45BxuZR5oD7+tCPKOMkyYgOT/DqmZ7i4zkgDzvlDaeA9lW/I84EihPUJkCn/TmYj7rVntSUngY7i0JubUvDf6LD463P30EyCtHxWHDrZtQdwfjVRNwqL6A++sdlDnLUzRCxRWAPIKiTUcTcNi+gtVWJwEf0BRjQ18jfrr6HuSvkX+sP5UpVZ8s4ZViYAAd8/lWlWhLglKab0FuI824hZpVAjssjAd07BiPGvKc64n6MX2W/76puKj+fN9a/5jTKCllNosq450E8PO2Jv6sP2G/76c4Zju9l38D4Hb9+yh6AgEEi4G4va9X2AkkAAbIsdu6qfC5PxpFJsnNJF7ip7A+VqzLijMWN+hP4/wDijniEzZCV8Nf/ABQDiAWkOm5Pv1vTw7EfRZTkrFCvT1m9pGl/dmqldrm/jREuHM2YiVQToqm42tYgja3mBUmXkzE3OaEMbAqY5I1VrnUkMfDwApotLsEgTpVff+k8Tewi21N5Yh95a1XuA5eQQrG88MMjlu0KfznePulRf5tmBBCGzBtdqfzSEwC229lMkUR80cvfwmXK5eOS+VipRrra4KnbcWPWqXB4CWZrRIznbui9r+J6VyZSfSI1dtUzFcJmiYrIhQjqxAU207rXs3uJp3hnA8RiGtDGX8WBAQf3SEhF95FVjKPbJYyBEdal4XGlSf8AUP3/AJojxXo4x6ZiIs4BsCrx2ZfpAF7/ABFUuA5fxEzlUhdijZHsPVYHUHzGu1Sk4yfBVcRxlXM92YjqSfvpBvdV/juCZM6zxPhpI0z3ILJL3lTuA6i5YG4YjQ6VSrBc2DIfacv3taq1zSJOI0BUtz3N9Cv3/wC9WmD4AunaSM5ZzGsWGjMrs6BWYEtlVQM694ZuumlM8a4LPChLQSogO7C5QHYOQNDcjUgX6ULpxkkkGKwo66TTuEwbyEhBfKMxuQoAuBcliBuQPfTsfDZmuFjd8uhyDPbrut6ClnydhGEpq3/4u/YSAks0gWLMSTliBzlRc9SsfuU+NU6DXSpDICDb2kezqL+8e+qcyXIu4+Bnrp1punZUKmxBDDcHQimhUo9jzZpHDYwOGTxWsyKzt4tnW4Yj/wCvsUVE5MOWO/gTb31dc0YuFMMQpTtDGEBvZmUgKdNCRYg0M8pcxLhzkdFZWN8x9ZSbD2W91SbKKGw0Pk4pmUixDWNtCRmtp99Br82zncR/Zb/voyxXMCLGxQMWCkgZGUXtca2A8/dWZMtTnLxBFaWcnNEx6R/ZP/dUKXmCU9E+yf8AuqKy0y8dKpsbxDnk3iDvC5YLftCNB/pXzpVH5HS0D/Wn8qUq0LoVxWgxxJf58v1r/mNeFSneI/Ly/Wv+c02tZZdmnRSxXUgaeyn+DROrav3TpqCTfYAa+J3rimurx/snKmJHW1rm4bUdDtb3e+mr18Epsk8XmkjGUyAD1joVex2upBuPhtVOqDOLaMToQbWJ636CpGO46kpF4r2FrHp5C2wqCILi5BHl5VRrBIchQuBilmW86jLbOAb31uFuBZiRm0H3nQkWK4NBLbLmUgaD+ELpb3xX++hfkVyHIXKUJ76n1h0DDTa+mnv6VosuLyL3VLWGwtYW8zpQYGBI4VD2mWMq72CyKilFQZsuZkIXIO8t/WN9RRXwXhgS4uMv0VDJm/uAfKfhr5UAnjseJxMkssb2KqEC6lAoJJYgi4vmb3Vo/A5s0YbNmvrmylSfap2Nc1jORlfObsk7QE3jhJ7MXJKiXK+53sMo91F/KTSSW9aOLTKi5Mot1AIzLffr7aFOf4wMdLa+uUm+1yo1Hlt99Evo/mFlHeuRc3csLjqBYAey9GftQUsDTinCs6l0UO41KmwL2/1Wsx/vVvdTnDuMHEKPlAgJVgBkOdSVIYk5gAb+r10JFiDO7UquYLmHkVB/+xA++h7hnFe0kdY0AtI+YOxVr5jeyhWB31Nxr471nwoEPFIs0JCWQjvKwAsGGoJFrHXf2mgbkbCTzM81+xQzSP3QrNLIWNwrEEBBoLgG9j4UezaLQn6PQyRsCe6zs4vpqXOtugK5D4fGqQ6Fl2E2PlkSFzIElQbrMoKi+huypYL4kp7dNQD4fhkUkr5eFRWJB7RncQjQ+rZsrA+EYPmNKOOI4r+Wzr29kBLGNBewFz3ZB3vcDesgHMzYbFSDCseydxpJEMyHrljzBQbk+A8ABpTpNis2DD8PVAFVY4QfWXDqEzMdyZAAx2FjYHxvVVzDhzh4SEEZw7hknzqEsH0zFolva5N2ykjQ33ql4PIcQBm4hiBIfm2SE38AtiG9gJq647w5pcGyySHtIwW7RR6zJcqxTY3AF1t1NqCCyHwnleMxsqRQhXFrkI17EMAbxyFluAfWGw00p5eELEG7LDYdbjI4LSRHOToLBiCCMlit79PAO8k4mSSFHlkLMygkEILEgG4yopHXQ38jUrmIqskDtvGWYHS+iMSu9/E262ovlcnL9jKOcuHw4eVI41VHC5pFBZrZrFVJZm1t0B6jx0Z5awiSTjO+VIkedwDqywqXKrYg62G1jYHXqNO5g4amKwxi7ivmzBiL5Xzd8jW+oDiqKHB/wYjSNhKpkCyQGzGMgZu1BKjWxQ3sBrlIbNVo3JQzBJUPz7ArH8S7SUTYgZu2uXv3mRHZyoUnXurlI8goqI/BJYsR2d1zgCSMkjLIu6sDsbjW3kavcXyoxJIkNydQwBBv5DpUDiPA8W8mYqt7KoysAFCAKoANiLAClUkBovcXEcREO1iEbXuSrsRIwXKWUHRPYPLXS1U0/LvVCb+DbfhR4mGZ8Muc3k7Ncx8WsL26b1F4fwy+pO2nX9+VSe6UTxAtgsRilOQxQGPYIUFk8SlgCGO5PU1Kk4dvRp/wpbMbDMRv1/8AHuqtfCeW/s/fvpZ8gSwF/wCB/dq8/wABRR/DDYf70zJB5fvakwY98q4e0Ta//IfyrSq04FFaM/3H8B5Vyrw6JvsD8XgwZZNP/kb8xr1Fgk00H+PhXcZLaWT+9vzGvUUvlt5/+Kng56OAjPT9+VVuP4ChY2Nidr/pvVsk/u8/9qkh7kHr7KMTmwQl4T2WpFx7Kjs+lHEovvb9+Pj0qBiOFxSbrr4g2/D970WtOTKLl/HCJySBbYEWzAnceY0Bo7xPGV7HMikqAWJFrWXW3xsLeethc0MJyxDe6vKPYR/lTV5g+GRKpQDMD62exzDpfTzphWZrw7GNG+YGxPUafCtJ5a4+ojVXtfxUaW9g/wAVEl5dgI1jA8gWAI9xHgfuqVgeW8OLEK2nTtJBb/7frXPG9ADnpClR50CgCSxznqVJGQNpobXNumao/AMb2XVswGmug0IOlr+G1vf0MuIcKgsAUHUa6tf+4a+P3VXLy5hd8h+23+CKD5WDrgcbnGSKEh2I2ysoufZa4vpfrQlwLjbJNmByksT4DvG9qNl4HhwpAjvffMzN97E2piPgOFv8ivhbWgksxnc6Kfm9kALNYG9xa9/ZrodtdfZVZwDmJ0+TuUBsFYliFB7ovvoKvW4BhbaQptbUePt/xTcfL2FB1hAt9FmG1/OhgSyj4wkzDOgvv/Ukb+xfmjXUkBRe5O9wTn/DAzho8zXUZja6KAMqqrDRiACSfE0fYbDxRiyplG+hOtvM614xeIzH9fv6DSmTaFwBOHcf7NgGW+25sD9340bYTmcvYOVRepYi1utySBtTUnA8O2rxKSdyb++9tKcw3L+F0vCnj6oI+BoYEqX5uj7V1jbus5YG9iemh2ANgQPM1R8a5jMs8Y7QlU8bZc/RvPS16Of+Ewg/Jxnzyj9K5PwyEkZoo2Hmin8RXHclFhePlAGJUhTe5O1lyAXv7TV9w7GDEKkzKQO8EKnu6+Ot3bNt4a+/mG4VAvqQRA+PZqPdoPGphnCqBa1jceR/d/jXLQt72VzYQ6KTte58B7fhT6RKWLG1rAAewAf4+6uGXbc/G+3SuRS6+7Tf8f8APnXJA0tFjtGx2v8AdTOE238/2KdllBSw8PCmsINttvH37/Cuw7SSyWBJP46ffrVew/fj11tuanzyafDQa9f38Kr+0B3111/xQaCMNbbY/vb7q8uunh1/fu/Cuyi+3602TYf7X009nj+xSYcW3Bk7ht9L2dBSpcIkOQ2+l5dQD4UqtHoRkWfARZ2PZpfMfmr4+ym1wEX9KP7C/pXaVNiFPf8AAx/00+yP0p5MHHb5NPsj9KVKjhw+2Cj0/lp9kePspuPBx6/y02+iPLypUq4A9/CJ9Bfsin/4dPor8BSpVwSOmGTP6i7+A8qnYXCoBoi/ZFKlROI2IwqE3yLuPmilBhEt6i/ZHh7KVKgzj2mGS3qL06DyryuGTXuL8B42rtKgcSI8OmndX4Cm4YF07q/AVylXBH5YF07q/AedRWwqfQX7IrtKiAcXDICO4v2R506IVt6o+ApUq44Swrr3Rt4CuyYdPorv4ClSrjjvYr9EfAdKjvh0I1VfgPClSrgjMeGSx7i/AUo8Kn0F2+iPOlSrgE0YZMvqL8B40ooFv6q7eA8RXKVcccxMK29UfAU0cMlvUXp0HjXKVBnCXDJr3F2HQeJrzJh0I9VfgKVKuCPYKFQuiga+ApUqVMg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data:image/jpeg;base64,/9j/4AAQSkZJRgABAQAAAQABAAD/2wCEAAkGBxQTEhUUExQWFhQVGB8XFxUYGBoYFxQWGBwcGBwYGBgcHCggGhwlHBwUITEhJSkrLi4uFx80ODMsNygtLisBCgoKDg0OGxAQGzQkICY0NCwsLCwsLCwsLCwsLCwsLC8sLCwsLCw0LCwsLCwsLCwsLCwsLCwsLCwsLCwsLCwsLP/AABEIAMIBBAMBIgACEQEDEQH/xAAcAAABBQEBAQAAAAAAAAAAAAAGAAMEBQcBAgj/xABEEAACAQIEAwQFCgUCBQUBAAABAgMAEQQSITEFBkETIlFhBzJxgZEzQlJzkqGxstHwFCNTcsFi8RWCk9LhFiRDosJj/8QAGQEAAwEBAQAAAAAAAAAAAAAAAQIDBAAF/8QAKREAAgMAAgEEAQQCAwAAAAAAAAECAxEhMRIEMkFRIhNhcYGh8RRSkf/aAAwDAQACEQMRAD8AzziOPl7aX+bJ8o+mdvpHzppcbN/Vl/6j/rS4gP50v1j/AJjXI1rBObTPUSWEhMZL/Vk+23iPOnkxcv8AVk+2360yi/v308q1nlYzsQ4MXL/Vk+23604uKl/qP9tv1ptVp5I6m7H9gxHtMZL/AFH+23604MVL/Uf7TfrXEip9Iqn5y+zsR5SeX+o/22/Wn1mk+m/22/WupFT6Rfifxrtl9g4G1mk+m/2mpwSyfTb7TU8sVOLFXcg4GRJJ9N/tNXQ8n02+01SlhpwQUeQEK8n02+01egX+m32mqaIa6Ita7k4i/wAz6TfaNeS0n0m+0an9nXOxpuTiuLyfTb7TV4Z5Ppt9pqsXh/fuNeGhruTitZ5Ppt9pqZeWT6b/AGmqzaGmHhoch4K9ppPpv9tqZeeX+o/22/WrBoqYeKh+X2dwV74mX+o/22/Wo74qX+pJ9tv1qdLDUWSOmVkl8h4Ij4yX+rJ9tv1ppsZL/Vk+2360+6Uy6VaNj+w4hs4yb+rL/wBRv1rwcZN/Vl/6j/rXrLXkiqKxjYjhx039WX/qP+teDj5v60v/AFG/Wky00wp1NnYgz5NxchhfNI5PaHdifmr4mlTfJQ/kv9YfypXK1RWox2e5g9j1/nS/WP8AmNKNadxy/wA6X6x/zGki159j5NnwOIn794p1UpRrofZ/kU/GtZ5MAo4qkRQ612JalRJSIDG44afSGqbHcYftewgTNJtc6672A8vE1Ig4jPDIseLiKBjZZALC/tuVI22OlWVEs0HJbpDUhYPxP408kXkfu/WqXmHmdMK3ZhC8m5F8oUE6XOup8KEIOTxIRvC6TDin1g8qrOW+YIsUCFDLIouyG2211PUXIHTceNX4WwubgDfbQeetdKDi8ZyekdIKcEFD8vPuEWTL/MYX1dVGUdOpBI8wPjRNgcSkqCSNg6Nsw29niD5HWjKuUeWjk0+hrsBXewqXl8q6E8qQYi9jXew8qoeeuMS4dI0guHlJGYDMQFtew1118KG+CcHxkoMiSyXv62Zjv5g6narRq2OgD8w14aGoPLeMmbPFiBeSIjviwzKb7jSxFvAfrdMnl+FI1jwJXNBTTwVZFPI/d+tMzWUEt3QNSSQAB4k30FdgCseCo0sNWEGJjlBMbq4G5Rla3tsdK8yx+R+6uaBpTTRaVEliq3nj30P799Q5EpGhiqeOo7pTuO4lEhszi/gNbe21eUlVxdSCPKu8ZJa0FMiMtNsKkutMuKqmMR2FMsKkOKZcVWLGCzkv5F/rD+VK5XeTPkX+sP5Urlb4e1GOz3Mp8cP50n1jfmNJBSx3y0n1jfmNKOvLs7ZpXRKiGh9n+RUiJaZgGh9n/wChUuJagzh+JalwpUaMef4VIRm2UFm6AfiTY2HnRitYrGeD8Jti5JBZWZQVNgculmIHnb43q043g2nSPOym0iMAFtYqQW1ub3XNp0tVpgeFubSKe4VGRrG9yO8HHzTfTL0y7mrBOEPJqWAAPzdAx620v4VvjGWZ8gcklpUIlC+G4QHx+ImmjzxC2VbZs+mW+XrbKdPMVoPGcJh4cPI81uzVSWza36Wt4k6AeJFZfyPx3vuo0N+4g9Yprt0LDe3tro0SrWiRsi3gSw8GgixcbYZGS6t2l82XIy3Fs2xzZNB41755WQ4UpENZXSMm9squ1tfItlX/AJqp+IcwOmLhhVnVWNs5Ud4tYZcrXsug131PhRjh4Jp8Pn7I+tlbwspvnUbldPd5jWklGXmpYO8+zKOF8oTSytHlIy6MxFkXwux8fjrRtynwJsJM6CdZEZCWUC1pFZQCBc9CwPu8KKcMbZtAW6g9T0ufh7qF8Zxkwscixgqqh/8AQl3ykgHxzH2EeNNKUpxwZwSCsCu5aj8Pm7SNX+kPv2NvK96G+dub1wo7GPvTsL+UQOxPi3gPf4XywrlOXjFciykorWWXGsKzYnBuoB7N3LajQMlhpvYkWq/hiXs3UKRvomhufAjrWF8E5leHE/xEgM7WsczHN7Q2vTp50ec0ekSKMD+DbO7AEsVYKoIvY3sS2vTSt3/GshkexYXwxsKsHELsQCCLIb/6BbT7z7TUgisv4T6S5k0njWVSb5l7ji5ufFT7LD20SQekTBMty0iH6JQk/EXH39ahb6e1S1oCtg/kKSKAPSXKC8EJYhdXdR5kKpt12e3vq1h54ilzdkrgLfvyAAGys5soJuAqsxuRoPEgUJc18RZpwZDYm6Duj5NWIzLf/WHAJ8PCuqrlGXKHTizzwGNIcbAY3NnORr6Xzi1rdRcqfaB4VpUkdZa2OSKdGTLKEIfvZUJZQbC6lra2NrnYVp/DMR/EQRzr6si30IYK2zKTbcHTpTXRk8kBuKeIizpoaqeKp/Kk8kb8DRDJhydr/D/xVbxHCNkfuE906EEA+Ivba16zpcnAhxzk1Y8P2sLMzRgdqLaWtckaaWuD7KF+EyMJVCG2Y2PgRvt8a2icxGIo6KWdSpG/dO4HgNT8azhOGxtMrwRyJClwDIRmd/K1xYAr8R41rVv4S8jpwxrCTOPwH4CosgqdMKiSCsMWVIzU1IP376dam3H795rREIU8m/Iv9YfypSrvJo/kv9YfypSrdD2ox2e5lJjvlpPrG/Ma7HXrHfLSfWN+Y1xK8yztmpdEzD9fYPxFTI7VBibQ+78RUmN6gwE1B+7GjVeYMBw1DHLMgmBtIq3eTNvqqglRvvYbeNDfLMeadC3qoc5/5dvvy1meFwEsytP2TS3azMLszObM17a37wN/9VbvSRSTmyU9bxH0BwHmnB4xisEoZ7XKMCrEDqAwGa3le1XxQeFv3rXz6/LGJw1sQVOHMVnDl1OQjUHTck2GXretn4Xx8S4eKVhZniVyo2DMoY28rmtsZJkpw8TOPTbxogphVOjHtX8wLqg9l8x9wrNeHcMllN4xqNd7UU+lsg48MTo0a/C51+OapPBAIlDLJoVIsAdbLYXte4vlNdZa4R4OqqU29CT0Q8AimeWfEntcTG4ARyX7JSLrIMxOYkggHpkrXRBY6fcSPwNZP6O5jBjJ2fvFodWW+W2dfXzH1j08s21aKvHFcXX4aXv7jRhLY6LOPjLCp514ngsGizYm4Zj3EQXeW2pFrjui+pJA1HUiqfgHNvDeJOITGY5mFkWVF71tbI4JF/8ASbXtbWqPnPB/xXE2bEKzQwwR5I0ucwYsSSBr62e9vBelQuYOB4cRhsPC8M0a9qkq6BGXvAM1zYggfdY1NzgnmFI1zkt0MeMYj+HjldhfsVY22vlGgHtNh76wDG4t5ZHkkN3dizHzP+Olq1znri/acOzto+JWIEDSzsEd/wAr1mwwJ/lmNSA2t/u/waHp8obbX+gTTswpiK673N9PcAB8BpVzjcGCyqe7cetbY+dum17XqpOGazMASqGzOAcovoLm2l7G169Cu6M1pnnW4jRrsURY2H614vRh6PMAjyk5gsyaqrGwsR623tH/ADDxqd1iUW0GqHlJJg82FkiPqshZSBdSLqwKm1xsQSPfTMOLdZBJe7A37wzBr7hgdCDc3B3ua3TjeGM+HZXMeUIbtfvI5BF1vcDQ+RsTWH8ZgWOZ0Rw4UgZxazEAZiLdM17eVQosUt8i19filgQYrjBxbCDCYKDDlxYsgLSHTvWkPqKfAC9tLm9c4DjMbwyfMquov30ZT2coH3exhtf21J9G3Di8hlUqSjWKNtqpyknwJzDb5ta7ie3eExhYwcrKx7w7xuFy3Szjy21oTsak0ugwqUo6wi4FxWPFwJMmgcaqd1Nr2/D7qdnwYbdQyEd4EdKzX0dcVCyFA91YyCwN1OR3ylb7Ap7ttup8nHY8wF/WG/TzBoqakuCWNGH8e4xLLKf+HxiGBjZAg7zi5GYlr5b2vlFgL21ter/0alMUv8Dioij9+WKZSQWY5c4YEkXyhSLC2VNhubvgfBYY1aJHtIFW2YKVRluD3QQT8653sx1qTyLyasGOkxSP/JVWSNdx2jWVyDfugWkUKbkXGtRhkuGjRYnFboK81cAfCSZW7yH1ZLWB8iLmx39tqHZK3zmLhUeJiMcg9hG6kdR51iPG+Gth5TG/TY9GHjWW6jweroauzyWPsqHpuTYfvqadkpuTp++ppUWCjk35F/rD+VaVLk75F/rD+Va7XoQ9qMs/cymxo/myfWN+Y1xBXrG/Kyf3t+Y1xa8uztmhdDyjQ+78RUuFahxbH3fmFV/NOKKRKqm3aE3/ALRuPfcfCkjBzkooEpeKbJ3FuYFjjZYpjnZSp7MtYgi1mINiNfdar/0cGOPCNNHKS2a80d7ZCAQAFvsRrm6+61ZJUnCYxow4B7rqVZehHQ+0HX/evYj6ZRh4pmRXtS3DdeKcXjaATqscipcAnUgt3SB4aE+HTeh7gvGiY3v0GnhQHxDiGIMas0yPmUE2ADj+7QX++rblkYhEedxaOEZxYBmd7gILbAA2JJB0XbWkUVBdjym7H0FHNHo8xmOlieNVRREFLSNY3zM1soBbQEdKscV6NZ45SMKF7BlUHOb9mQBcHPqddQwB3IsLagTc9cRuWGNmGt7X0Hlbb3Vrnos59OMw8wxRUS4YBnkAyq8Vj3yBsRlN7aaiwp+JLkX8q3qGMPyfiMLhXWMLPI5zZVOQrZQAoeT19idctvDU1C5fjmjLLNFJG+bRXGp6Agjut7QSKY5g9LcjCSPCwZcwyxylxm1Gpy2spHS9+l/CrTlTmxuII0ciiPEw/wAyPUntk1va/gCo36qdNRQ2PUQ+Mt2RX8QacyvMYSkcNk7UPcuXA0CBelxrfqBrVRxHiedDHCTOZCFyLezMWAy5rDLfawva9anBBBFh88jhIwAzF3yRi4Ve8LhbaKLGqzhnEOFzTfyMTCZi3dVXAYnwTQE9dBf4VN1NvSiuSTX/AIBPPuBlOHEQw8hCyIVMYDKoXQX62sdNPeKzmLi7onY2HdNtttW6+8Vs/MeLaQvHmPaXyqotodh4aZbEn9axLm/h8uGxTxyMGawOYKFDqw3t49CfKnSdjzANquPPyFOM5ebs3xHaAPDFnaN0K5mUEkKDuth6wGtxR36JudIMSpw0gSKbMSsfSUetdbjUjvXG9gN9bYzjOYsTNF2Ukl1JFz84qosq32yjewA11qsjYqQysQykFWBsVI1BBGxB61pq9K0m32QsuTeI+rOP8Jw8sbR5QjyDLniASRVJDNZwLgEjUbG+oOtZ5gPRbNHN28UmZFLCNdAxU2F5CSAdc4sBrlB0vYXHL2NxGIwcE4Z3eaEK7gC6urdmzW8T3j4XGu9q0HDxIABpcDqdR1JUnbc6io8vY/A2Rjkl2BP/AKJklRo5ljjiaN1YRsc5JUqpB2FiQbbaW1BNYzzpyY3D8T2LHtEZc8clsuZNRr0DAixAJ3B619D80cz4bh8XbTtIQTlRRdi7b2UEgNtv08ResU9IfPGG4kE7JJI3juVMgAvtdBlZt9Tr1VapSlDj4J3SlPkFOXJhDjIWF1GYBuoGYFb28BcmtS5oZ0wOIbSJzZAc3ebMwLAd0ZTYvpcnzFY5MRa+oJ3H0t9R99S8RxeaVYxJK7CMZVzm4Xc77nSw18B0AAeyuLmucBXZJVtYXPKHFEwzoGRy2cBSGACljlJO2mvXpRPDPiZpeywCq7RktLI5JjgJ0Ivp4N3bG9r23tmjG5F2LG9/L41v3od4f2eAUkWMrmQ+YawQ2P8AoC0J0Rg9QIWuS8WN4LhbI4WR3YuGkD9llLJe/eZUyoQCqkXBvsdQTWcD4nj4MRJhZcM88Au6SImSRIGJCkHuh/7T3jY6kVsWHTu+00P4+crK+YWXKAvS+r392i/aqCioay+uzI/QG8oc0PiS9iHW90JsDluRqLagWHTc/Ci9JoGaM3GbvD3afv30dcTwEEBSdckZeMIbZUU2AYWGljbw6KPCsu55x4lnAVgyouhBBFzqdvcPdULeINMavmQMyGmpDt++pr1JTT9P31NZoo1BZyd8i/1h/KtKucm/Iv8AWH8qUq9CHtRln7mVWOH82T+9vzGmwa98Q+Vk/vb8xppK8ufbNK6JEQ/x+NDHM2JLTleiDKPxP3/hRTCu/wC+oob5k4WY27S4KyMbDW4J1N6r6NxVvP8ARG/fHgpbVoHIvJEU0aYjEtmja+WJCQTlJU526ag6Dy16UAxRFjYb/Ae8nQVaYZ5VQhZ5AqDvBCxjQMdiQbC5PTe9enbL/q8M9UeeUHfMXAcMzjslEXdsVULlsL62GubXUnfTwq+5bwcQw5RgHzaNcetbWw8gayrBY2QtoxbWwLEk66dauxip4XjKTGSQOoXDqpsQx1vrpe9tr63rO621m8lY2KM9a4JfPfBBBklWLKsi95V9VG6AgbXXL771YejXgjTcO4m+o7VVSMDd2hPbMu3qt/LX/mbwrvpG5jTL/DRspJA7Vrg5LfMXxe+/0dt9hnlbFcQkdMJgppgXvZBIQqDUlt7IouxNrXv1NqrVVJw1i3Wx8sRq0nAI5IDC8MY7qlGV1V5Le0Gwt0O97edVPLvLn8FxHDyu5WOKNzI5te5V0EeVL30aPUfR8xVvHijC5hkSUsrGMMDYSFTlzm2wYd7poRUnC4dmdyWJXKO781Tdh8TvfwtWWLcWa2lJfyDXP2JGLbB4dSzQK0zMBpcIVRGI3uIySP76h4nlrhbRZ0bIV7gZXfWTpuNT1uKtuaDBw6eEE3klAc6equUjM2lrXAX3eRqViuKFEMrrH2ds19OzIPh3d9dvGmsclIWqMXEte2/9gmKcKZhChnlyjtGERGcuQLmwDm3mayL0mcVixGJjaK5yx5S50D6kiwOthfrbetK5cxjzxTwyqYknV0jJGdTGy5QSoOjWsbaXtuazDjvKWMRsi4aaRYu72scTvG4HzgwBGo1t02rRTZs1/kz2VZF7/RS8J4RLipOzhFz5mwHtNTeM8o4jCoJJMttLhWuVv0b92q/5P4akcchmSQOxAyGNgQRcblTcG/ze8Cpok4zNhzDK0qOquAHa7EAaKSqsAuci1iB7fNbb5K1jwoi69Cb0HYvPw7IN4ZXQe/8AmW9hDn4VogCka7fep8Lj8a+e+S+aJsBHK8ESSRzPn7JiwMZW4BQjfSwI3086lyemrGhyRDhgtxdcsl7DcX7TfztpVkvPWjNJeDxlp6WcQZOIRqys8OHQIABnDSS2djtobGIWJ+ZfW9qAOZxAUBiQIynKwsVa4+kL6a+w0Wc7ExY3tZ3dROC47NgBnTu3BYqNsnUH7qB+P8YaUkBi0Ya63GxIsdyx+81lTcpabPGMYcnng2DadmyxiRgl7FgqqNr3JA3INaHwPkd5EjJYIHVhIohV1BUm3ebZbFT12uDas85Z5ifCSKwFwDe/zlGma3jcDY6aDwrZMNzHDlkkafYGXs7ENZVvZl1AGg7ykBtB1sWt3yFp8XHPoxbGYdkcxkBXDZSNgrHS2uwHn4V9BeivEF8Cp6IuRdj8kBEbEbjMjG/+qvneaXtSzMe+xLG+xZrknxrbfRFxQR8PjDA9ySRJLakRuc4cAbgMdbVuuTSWmGGazWcLLdfZ91QeLwR27QqpbQAnW12GwOl9T50xGzKA695bXJHeDIR6wtv4/wC9cmKyxuMxHiARdSO8Cp2I0B8xUCgN+lOL/wBittkkQnzGUpb4kfCsXlFbn6RkzcPm8grfZYN+ANYY5rz/AFS/NP8AY1Ue0iS009PSUw1JEsFnJvyL/WH8qUqXJnyL/WH8qUq3w9qMs/cyp4h8rJ/e35jTaU5xD5WT+9vzGvEYry59s1LolwDf99RVlh+HmcZV7IstiBKmdDvoR006iq7Dj9+8UT8vSgLrpc7na1yL/dXenW2fwTteRAvjfKxDa4cxXI78LiWK5Op7N7Oo99h4UIyYchygN9fAgm2vqkX2rceOqAqnW19hY3G/s3tQrLjMP2il8pZWygKNcy/6RrfU7b16imZMM9wcuUjyIN/Yb0402Zs7an1r03xCNVkkVfVViBfwvt7Rt7qjqf3+taKUtYtvOYWuFwUktlhjZyTYGxNyNdP1NbN6LcY2ECYebh4gaSy/xY17V/mrMSSwuxsLGwLaKBQdyLHKjyZCGdSFCMTGhW1817Xo2nxck8WXNCpAYOUkJdJBquW6+Fm1sfC41rLO+Tf7GqPp4qOLsOeJxxuSZoCLaBx3hb2p3rXPUVX4OAMQLKoJBIUaZEAUAAjawQeyvHGOJTSIqojswylyAVTNuRnOlwQTa9DuF5wgUTRTyxw4hQwCsdtCy2a2VhrplJuLddK5pOYqbjDf6Mp5g5obFYpsQQc+YiO1iojF1VLHdSpsR87M3ia7x7GYR8IP4ft1mMgzQSXMcSgZi0TXIK5rAX1sdb70LsCFG+mljoQf3/iiDljlmTFnOSY4b95yNT4qnQnz2H3VutjWoqU/gy1OzfGPyGXJnM5mjBkRkyEATAHs8w8T08+guL7i57wPi838QysFEZGgBJLDQhhpvcsPZa1ZnzBzVhcPCcJCvaADJZCMi/8AMQ1zqbka3vqDUDk3mWd1TBqqs3qxyH5i2J72/qgHW3QV5sYSX5xXH0b5Ti14N/2bVx7hQlgliVmWSQhkbIxAdSpW7AEAXABvsL1nkfLuLlV45BHK1mCIoXIW31C2FiQLt5dKMuHc1jDcOeacO/8ADHIxUDNJ3hGCATvqN/C9AON9LuKN/wCESNEuSQ6KzNfqxXKu99hTTim0+hK5NJpckvmP0e4rBI8mHZZcOt3KEhXjTfXN3XAF7tcaC9qDYkgxSPnXs3TQkaHXY+zf4Vr3o856/wCJI8U6BMQq3IHqSxk5Syg+qQSAVN/WBHgPnrFSPHO9mOZWZb3vcA21vvsKf9PeY9ifq5xLk0/nHjEOKwkcpGXEYVswQZbSxMVSQLmUqQbroym1tmF6EeP82riBljwsEYKhWfskMrG2pDH1B4AajxryJg0TOTnZozYC5KOVsQ6AXAszZWBsCBfQgVRcYwvZTOgJIB7rEWLr0NgTuPOq0JLiXYt3exIrJ4UQYnmqR8IuHEcSt6kk4UdrLGtsqMxFwLg3se9YX65h0VzNWhqGpsgtPRY1Z8L4u8YsskiA75HZD8VI1qpvRJyRy/HjHlSR3QqgKlcvUgEkH1gLjQEb71zsz+AOOhbynLxSUF8NiCIVJH83MyE7lB3W8rkW3ok4lyhicSZDPi2bDXZo4ENiFuciubWIUafOOm4vepPCJRhcMkaaKqhdtyd2t4kkn31f4HGDsVJ2aKx9ug+Nz99YvJS1ro0uLhi+R/nSb/2El+sRHvIsPvIrD5K070i8cheHsYyQ+ZSylWF11N83qnUL1vWYyVj9TJOaSLVLFyRpajvT8lMNSxKhZyb8i/1h/KtKlyb8i/1h/KlKt8PajLP3Mqsf8rJ/e35jXmMV6x/ysn97fmNcjryrO2al0SYTb9+dFHLewGo7hOm+/wD5oYTb4fiKveEMRkB0vH8b63HvFU9IvybI3dEjj7WWxsNdGK9N72BFj7KB+EyySTO0QuzsQsgXXoNrkoDpr7LmrvmHFnsmuSbf50qV6NsMzwqUATV8zMl+1NxYgggsqDMLXAud+h3EYrQP4yyYZZIIzeV2tKw1AUA/ywTr61ifEjXwqHAIIoQ0qdq8oOVczoYlByhwQMrXYOCDfYWrapODYSJXaWPDWYguWjTKXFwCVItm7zeJ7x8axXm7iEU2IJgiWKNRlCqMoYgklwnzL39Xy8arCXGIE3zpoHo24IZFjkxM7hDl7GK4N0Rm9ckXUX2trY9NK1+TFYPDgZngiC9WZFN9tz19utfPvLvFIhh0EkwTLfMSSTucthuQBaygb6npas5k5rkxSGJu9GsgaJnA7RUClcpYb3ve3S1r2opa3wK5POzX/TBzMVwK/wAPKA0sqqGRxcIFcsQRv80X8xWJHvm8khc6Xa5OgFtS2ug0FVkW9HXCeVleBZpCqRxSiOUOxIIfKQwKnxIB1FJZLC9MXJEn0eyYd3kSbDpNGoDZ2QMYx3h6xFwhOXfQeV6NOO8NhxUfZR4l8N0tlDIR4WuCPj7qtOAPgsFO0nZsgl9aRY2MK58qnMR3VBKrYam7ttfXOed0Xh+K7KGeWQ6SEko0YD3Kqi2OW21qSFbtex7DKf6eplXx30cYyAZhH20f04e/p4lPXHwt51Zeg3B5uJsGHqwuffmRf/0amcI9LkkTWlhDR9Crd4Dz0AJ+FDHAuZbcQfFTFszlmVrnuO7A+Pq5cyeWbyuNLlJ6prlGfxjq8WbVzYIsPBkGqmQtIoBc2Itqo3AvqKAZYcJhrSRwrJHI1s4cMFJBIVR4fhUfj/NKviMqz5LAAbdlcMXJc31uLKALa3udgWG5nE6iFskhzAKRYDLtoL6G19QdL1gn5bpugopeOnpOYTg8VJiIcMVeKLUOHAKyFRqARbcEHyBrO1jdu9Zmud7E3PXXxrUsDzPDgMSYQVyPGEdrZlhcFrIxuWZBe53IzHfar3G8zRCEyNGrSqmcxmU9i2QhWCNqq7xspy6iRbgalb1zlDODPbBS5TMe4ZK6G1ypBzAbHNbw9lXPFcBI6CZWV1sFckglXILZbNtsx0A8a9CZ+KY5CsYiQlEIBW0cZYLe9lvqSdtzWhjlZJsBLhSsKPGx7JoXLZ5UzZWfMLi+Yg3JNjvtQn7tHgtgY9NglVLlxnvbKDcW8fjf4edQBV7x7hwwxWIujzDMZApzol7BVOgGYEOeu61R5K1UqUl9me1JPg72dFXo2cjFutjd4WS4+bqpufh8bUMZPL8a0L0e4eOONpQQ0zixRSLpGDqWzHu9Dc2GwpvUJxiJUvKQVcWxJiSJx86TKNbAgqygeJ11/wCUU9xDGMcC+QHMpGwLEDMpOg8hVXzzOEwefRlzoyFTuudWJX3D76tuVpgVYA31vesucYUcm5awa5gVischBGYEWa1wFta9vI/dQ7JRrzprGp//AKfip/QUFyCvPuWWM1QerSK9MvUiQVHlNNEcKuTPkX+sP5UpV55K+Rf6w/lSlW+D/FGWfuZW475WT+9vzGvMYosn4TEXclNSxO7ePtpxODw/0x8W/WscvSyb7HV8QbhF/wB+Yq0jc9jEwucgGo19oPh+9KuIeEw39T72/Wh+BQRpoBoBrf8AfspqaJVbvyJOal0OpwU4olWOWPTM25YXuVAvuRpfpejLEzQxREuEESDZgMqgaAAbey1UuDlEcQA3/wAmgznvjeZOxDC2a9hubHqdrX+/2VdcsToKuX8ZFPiBPZyLN2KsWIRUOUyBSxAJLZRts1CPpdjjGNRo1UdpCHcr89y8i5j5kBdetq8Ybi5EckqDL3UhjX6IAt/lj7qHOO4wySam+VQg8rakD3k00OwS6K6uiuV0Vph2TZyrngPGFhcmRDIpXKUBADjwa42qpy6XryjWN6nKKkUhKUOjcONrIvApwxHavGsj/wClWkRsg/tWy+6sWllZjdmLGwF2NzYCwGvlpU/G8z4uWPs5J5GjIsVzaEb2Pj76qgab068OzrpKT1EzhXCpsVKIoIzJIdbC2gG5JOijbUkDWtD4f6FcQ47+JgR9CUGdrA3ANwB1DDTTTehXkTjf8LLI/VlUD2CRGP3CtEg9IJL5b7ZRfyBe5+GT41Oyx+QqjwY7xPCdlNLFcN2bsmYbNlYrce21NKLEEH4b05j5C0sjHdnYn2kk00rWq8EvkRnoV6OJcKFDEKL6DT1rBvcbDTyrxUtcOhgZtc4YW8Mu23t/CqWtKJy0j4PEmNrjUbEfSHh+HwrReW+YMMrAiZu2YDPJM2RFVdAovuwBsANKzMV7VPj4VmdXmVja4Gi8wYvhxxEiyZJo5wJO3hJ7bDOAEyk3yOhtmtb52vQ0Mcb5aaGMTxOs+GJyiZNLN9GRDqh+I86p4gQdhWkSuo4TJAIwI0hSQydJMQziRkW18wUWBa+mgNqdp05z38HJqzdRmjhhuCAfEWpzDLc+NS+IyA2CuSPokmykbWv76rVc3vVKbt7J2VtI0Pt2m4W6tZjEhTQeqsdioPnlA/3Jq45BxuZR5oD7+tCPKOMkyYgOT/DqmZ7i4zkgDzvlDaeA9lW/I84EihPUJkCn/TmYj7rVntSUngY7i0JubUvDf6LD463P30EyCtHxWHDrZtQdwfjVRNwqL6A++sdlDnLUzRCxRWAPIKiTUcTcNi+gtVWJwEf0BRjQ18jfrr6HuSvkX+sP5UpVZ8s4ZViYAAd8/lWlWhLglKab0FuI824hZpVAjssjAd07BiPGvKc64n6MX2W/76puKj+fN9a/5jTKCllNosq450E8PO2Jv6sP2G/76c4Zju9l38D4Hb9+yh6AgEEi4G4va9X2AkkAAbIsdu6qfC5PxpFJsnNJF7ip7A+VqzLijMWN+hP4/wDijniEzZCV8Nf/ABQDiAWkOm5Pv1vTw7EfRZTkrFCvT1m9pGl/dmqldrm/jREuHM2YiVQToqm42tYgja3mBUmXkzE3OaEMbAqY5I1VrnUkMfDwApotLsEgTpVff+k8Tewi21N5Yh95a1XuA5eQQrG88MMjlu0KfznePulRf5tmBBCGzBtdqfzSEwC229lMkUR80cvfwmXK5eOS+VipRrra4KnbcWPWqXB4CWZrRIznbui9r+J6VyZSfSI1dtUzFcJmiYrIhQjqxAU207rXs3uJp3hnA8RiGtDGX8WBAQf3SEhF95FVjKPbJYyBEdal4XGlSf8AUP3/AJojxXo4x6ZiIs4BsCrx2ZfpAF7/ABFUuA5fxEzlUhdijZHsPVYHUHzGu1Sk4yfBVcRxlXM92YjqSfvpBvdV/juCZM6zxPhpI0z3ILJL3lTuA6i5YG4YjQ6VSrBc2DIfacv3taq1zSJOI0BUtz3N9Cv3/wC9WmD4AunaSM5ZzGsWGjMrs6BWYEtlVQM694ZuumlM8a4LPChLQSogO7C5QHYOQNDcjUgX6ULpxkkkGKwo66TTuEwbyEhBfKMxuQoAuBcliBuQPfTsfDZmuFjd8uhyDPbrut6ClnydhGEpq3/4u/YSAks0gWLMSTliBzlRc9SsfuU+NU6DXSpDICDb2kezqL+8e+qcyXIu4+Bnrp1punZUKmxBDDcHQimhUo9jzZpHDYwOGTxWsyKzt4tnW4Yj/wCvsUVE5MOWO/gTb31dc0YuFMMQpTtDGEBvZmUgKdNCRYg0M8pcxLhzkdFZWN8x9ZSbD2W91SbKKGw0Pk4pmUixDWNtCRmtp99Br82zncR/Zb/voyxXMCLGxQMWCkgZGUXtca2A8/dWZMtTnLxBFaWcnNEx6R/ZP/dUKXmCU9E+yf8AuqKy0y8dKpsbxDnk3iDvC5YLftCNB/pXzpVH5HS0D/Wn8qUq0LoVxWgxxJf58v1r/mNeFSneI/Ly/Wv+c02tZZdmnRSxXUgaeyn+DROrav3TpqCTfYAa+J3rimurx/snKmJHW1rm4bUdDtb3e+mr18Epsk8XmkjGUyAD1joVex2upBuPhtVOqDOLaMToQbWJ636CpGO46kpF4r2FrHp5C2wqCILi5BHl5VRrBIchQuBilmW86jLbOAb31uFuBZiRm0H3nQkWK4NBLbLmUgaD+ELpb3xX++hfkVyHIXKUJ76n1h0DDTa+mnv6VosuLyL3VLWGwtYW8zpQYGBI4VD2mWMq72CyKilFQZsuZkIXIO8t/WN9RRXwXhgS4uMv0VDJm/uAfKfhr5UAnjseJxMkssb2KqEC6lAoJJYgi4vmb3Vo/A5s0YbNmvrmylSfap2Nc1jORlfObsk7QE3jhJ7MXJKiXK+53sMo91F/KTSSW9aOLTKi5Mot1AIzLffr7aFOf4wMdLa+uUm+1yo1Hlt99Evo/mFlHeuRc3csLjqBYAey9GftQUsDTinCs6l0UO41KmwL2/1Wsx/vVvdTnDuMHEKPlAgJVgBkOdSVIYk5gAb+r10JFiDO7UquYLmHkVB/+xA++h7hnFe0kdY0AtI+YOxVr5jeyhWB31Nxr471nwoEPFIs0JCWQjvKwAsGGoJFrHXf2mgbkbCTzM81+xQzSP3QrNLIWNwrEEBBoLgG9j4UezaLQn6PQyRsCe6zs4vpqXOtugK5D4fGqQ6Fl2E2PlkSFzIElQbrMoKi+huypYL4kp7dNQD4fhkUkr5eFRWJB7RncQjQ+rZsrA+EYPmNKOOI4r+Wzr29kBLGNBewFz3ZB3vcDesgHMzYbFSDCseydxpJEMyHrljzBQbk+A8ABpTpNis2DD8PVAFVY4QfWXDqEzMdyZAAx2FjYHxvVVzDhzh4SEEZw7hknzqEsH0zFolva5N2ykjQ33ql4PIcQBm4hiBIfm2SE38AtiG9gJq647w5pcGyySHtIwW7RR6zJcqxTY3AF1t1NqCCyHwnleMxsqRQhXFrkI17EMAbxyFluAfWGw00p5eELEG7LDYdbjI4LSRHOToLBiCCMlit79PAO8k4mSSFHlkLMygkEILEgG4yopHXQ38jUrmIqskDtvGWYHS+iMSu9/E262ovlcnL9jKOcuHw4eVI41VHC5pFBZrZrFVJZm1t0B6jx0Z5awiSTjO+VIkedwDqywqXKrYg62G1jYHXqNO5g4amKwxi7ivmzBiL5Xzd8jW+oDiqKHB/wYjSNhKpkCyQGzGMgZu1BKjWxQ3sBrlIbNVo3JQzBJUPz7ArH8S7SUTYgZu2uXv3mRHZyoUnXurlI8goqI/BJYsR2d1zgCSMkjLIu6sDsbjW3kavcXyoxJIkNydQwBBv5DpUDiPA8W8mYqt7KoysAFCAKoANiLAClUkBovcXEcREO1iEbXuSrsRIwXKWUHRPYPLXS1U0/LvVCb+DbfhR4mGZ8Muc3k7Ncx8WsL26b1F4fwy+pO2nX9+VSe6UTxAtgsRilOQxQGPYIUFk8SlgCGO5PU1Kk4dvRp/wpbMbDMRv1/8AHuqtfCeW/s/fvpZ8gSwF/wCB/dq8/wABRR/DDYf70zJB5fvakwY98q4e0Ta//IfyrSq04FFaM/3H8B5Vyrw6JvsD8XgwZZNP/kb8xr1Fgk00H+PhXcZLaWT+9vzGvUUvlt5/+Kng56OAjPT9+VVuP4ChY2Nidr/pvVsk/u8/9qkh7kHr7KMTmwQl4T2WpFx7Kjs+lHEovvb9+Pj0qBiOFxSbrr4g2/D970WtOTKLl/HCJySBbYEWzAnceY0Bo7xPGV7HMikqAWJFrWXW3xsLeethc0MJyxDe6vKPYR/lTV5g+GRKpQDMD62exzDpfTzphWZrw7GNG+YGxPUafCtJ5a4+ojVXtfxUaW9g/wAVEl5dgI1jA8gWAI9xHgfuqVgeW8OLEK2nTtJBb/7frXPG9ADnpClR50CgCSxznqVJGQNpobXNumao/AMb2XVswGmug0IOlr+G1vf0MuIcKgsAUHUa6tf+4a+P3VXLy5hd8h+23+CKD5WDrgcbnGSKEh2I2ysoufZa4vpfrQlwLjbJNmByksT4DvG9qNl4HhwpAjvffMzN97E2piPgOFv8ivhbWgksxnc6Kfm9kALNYG9xa9/ZrodtdfZVZwDmJ0+TuUBsFYliFB7ovvoKvW4BhbaQptbUePt/xTcfL2FB1hAt9FmG1/OhgSyj4wkzDOgvv/Ukb+xfmjXUkBRe5O9wTn/DAzho8zXUZja6KAMqqrDRiACSfE0fYbDxRiyplG+hOtvM614xeIzH9fv6DSmTaFwBOHcf7NgGW+25sD9340bYTmcvYOVRepYi1utySBtTUnA8O2rxKSdyb++9tKcw3L+F0vCnj6oI+BoYEqX5uj7V1jbus5YG9iemh2ANgQPM1R8a5jMs8Y7QlU8bZc/RvPS16Of+Ewg/Jxnzyj9K5PwyEkZoo2Hmin8RXHclFhePlAGJUhTe5O1lyAXv7TV9w7GDEKkzKQO8EKnu6+Ot3bNt4a+/mG4VAvqQRA+PZqPdoPGphnCqBa1jceR/d/jXLQt72VzYQ6KTte58B7fhT6RKWLG1rAAewAf4+6uGXbc/G+3SuRS6+7Tf8f8APnXJA0tFjtGx2v8AdTOE238/2KdllBSw8PCmsINttvH37/Cuw7SSyWBJP46ffrVew/fj11tuanzyafDQa9f38Kr+0B3111/xQaCMNbbY/vb7q8uunh1/fu/Cuyi+3602TYf7X009nj+xSYcW3Bk7ht9L2dBSpcIkOQ2+l5dQD4UqtHoRkWfARZ2PZpfMfmr4+ym1wEX9KP7C/pXaVNiFPf8AAx/00+yP0p5MHHb5NPsj9KVKjhw+2Cj0/lp9kePspuPBx6/y02+iPLypUq4A9/CJ9Bfsin/4dPor8BSpVwSOmGTP6i7+A8qnYXCoBoi/ZFKlROI2IwqE3yLuPmilBhEt6i/ZHh7KVKgzj2mGS3qL06DyryuGTXuL8B42rtKgcSI8OmndX4Cm4YF07q/AVylXBH5YF07q/AedRWwqfQX7IrtKiAcXDICO4v2R506IVt6o+ApUq44Swrr3Rt4CuyYdPorv4ClSrjjvYr9EfAdKjvh0I1VfgPClSrgjMeGSx7i/AUo8Kn0F2+iPOlSrgE0YZMvqL8B40ooFv6q7eA8RXKVcccxMK29UfAU0cMlvUXp0HjXKVBnCXDJr3F2HQeJrzJh0I9VfgKVKuCPYKFQuiga+ApUqVMg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6" name="Picture 6" descr="https://encrypted-tbn0.gstatic.com/images?q=tbn:ANd9GcT8VDokUY74B-ad59vUNqTnGqScOCJxvDJSgIj12ig1uRTQ5vxp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743200"/>
            <a:ext cx="2762250" cy="16573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368" name="Picture 8" descr="https://encrypted-tbn0.gstatic.com/images?q=tbn:ANd9GcSjf_0n7v3hU_8CLhNGr78nvykKRvujNY530jDwPiiqJFzMqhg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581400"/>
            <a:ext cx="2619375" cy="17430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782" t="19177" r="27763" b="23293"/>
          <a:stretch>
            <a:fillRect/>
          </a:stretch>
        </p:blipFill>
        <p:spPr bwMode="auto">
          <a:xfrm>
            <a:off x="1828800" y="2209800"/>
            <a:ext cx="5935980" cy="3124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1143000" y="533400"/>
            <a:ext cx="7467600" cy="1077218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Preferences on Mixed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vs.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Single-sex classes among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girls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and boys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Preferences in Single and Mixed sex classes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772483"/>
            <a:ext cx="411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Younger girls prefer single-sex classes and older girls prefer mixed sex classes.</a:t>
            </a:r>
          </a:p>
          <a:p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Younger </a:t>
            </a:r>
            <a:r>
              <a:rPr lang="en-US" dirty="0" smtClean="0"/>
              <a:t>students say that they feel less intimidated by boys in the absence of their presence and claim they can participate more in the classroom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Older </a:t>
            </a:r>
            <a:r>
              <a:rPr lang="en-US" dirty="0" smtClean="0"/>
              <a:t>girls want the opinions of the opposite sex present to gain a more comprehensive and well-rounded knowledge on the subject matter. </a:t>
            </a:r>
            <a:endParaRPr lang="en-US" dirty="0"/>
          </a:p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26626" name="Picture 2" descr="https://encrypted-tbn1.gstatic.com/images?q=tbn:ANd9GcRm8VxD_UNJhr0qqLmBfMe0fFCl1Mb9tIZv0PArJPL1yoIsRWq6HQ"/>
          <p:cNvPicPr>
            <a:picLocks noChangeAspect="1" noChangeArrowheads="1"/>
          </p:cNvPicPr>
          <p:nvPr/>
        </p:nvPicPr>
        <p:blipFill>
          <a:blip r:embed="rId2" cstate="print"/>
          <a:srcRect r="4006" b="21053"/>
          <a:stretch>
            <a:fillRect/>
          </a:stretch>
        </p:blipFill>
        <p:spPr bwMode="auto">
          <a:xfrm>
            <a:off x="4343400" y="2819400"/>
            <a:ext cx="4358640" cy="2514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81000" y="838200"/>
            <a:ext cx="2438400" cy="5257800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bg1"/>
                </a:solidFill>
              </a:rPr>
              <a:t>Boys are less likely to express their preferences for single-sex classrooms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bg1"/>
                </a:solidFill>
              </a:rPr>
              <a:t>Single-sex </a:t>
            </a:r>
            <a:r>
              <a:rPr lang="en-US" sz="1400" dirty="0" smtClean="0">
                <a:solidFill>
                  <a:schemeClr val="bg1"/>
                </a:solidFill>
              </a:rPr>
              <a:t>classrooms for boys, especially when taught by male teachers, could exacerbate the already aggressive nature of their male behavior.  It could initiate unnecessary levels of competition.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bg1"/>
                </a:solidFill>
              </a:rPr>
              <a:t>Having </a:t>
            </a:r>
            <a:r>
              <a:rPr lang="en-US" sz="1400" dirty="0" smtClean="0">
                <a:solidFill>
                  <a:schemeClr val="bg1"/>
                </a:solidFill>
              </a:rPr>
              <a:t>just boys together could focus on issues that are relevant to them, and thus better hold their interest and enhance their performance in the classroom.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590800" y="533400"/>
            <a:ext cx="6934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Boys Preferences 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1371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Single-sex classrooms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5602" name="Picture 2" descr="http://ehlt.flinders.edu.au/education/eduwiki/lib/exe/fetch.php?media=students: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240278"/>
            <a:ext cx="3429000" cy="37033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81000"/>
            <a:ext cx="51054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Boys Preference for single-sex classrooms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1066800"/>
            <a:ext cx="40386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66800" y="13716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lackadder ITC" pitchFamily="82" charset="0"/>
              </a:rPr>
              <a:t>“I </a:t>
            </a:r>
            <a:r>
              <a:rPr lang="en-US" sz="2000" dirty="0">
                <a:latin typeface="Blackadder ITC" pitchFamily="82" charset="0"/>
              </a:rPr>
              <a:t>think they should have two different videos, one for the boys and one for the </a:t>
            </a:r>
            <a:r>
              <a:rPr lang="en-US" sz="2000" dirty="0" smtClean="0">
                <a:latin typeface="Blackadder ITC" pitchFamily="82" charset="0"/>
              </a:rPr>
              <a:t>girls to watch. We </a:t>
            </a:r>
            <a:r>
              <a:rPr lang="en-US" sz="2000" dirty="0">
                <a:latin typeface="Blackadder ITC" pitchFamily="82" charset="0"/>
              </a:rPr>
              <a:t>can’t watch it all together. You can’t express your feelings in front of girls, </a:t>
            </a:r>
            <a:r>
              <a:rPr lang="en-US" sz="2000" dirty="0" smtClean="0">
                <a:latin typeface="Blackadder ITC" pitchFamily="82" charset="0"/>
              </a:rPr>
              <a:t>can you</a:t>
            </a:r>
            <a:r>
              <a:rPr lang="en-US" sz="2000" dirty="0" smtClean="0">
                <a:latin typeface="Blackadder ITC" pitchFamily="82" charset="0"/>
              </a:rPr>
              <a:t>?”</a:t>
            </a:r>
            <a:endParaRPr lang="en-US" sz="2000" dirty="0">
              <a:latin typeface="Blackadder ITC" pitchFamily="8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800600" y="533400"/>
            <a:ext cx="4038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57800" y="113407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itchFamily="82" charset="0"/>
              </a:rPr>
              <a:t>“Yeah</a:t>
            </a:r>
            <a:r>
              <a:rPr lang="en-US" dirty="0">
                <a:latin typeface="Blackadder ITC" pitchFamily="82" charset="0"/>
              </a:rPr>
              <a:t>, some people are too scared to say things so they cover that up by being noisy</a:t>
            </a:r>
          </a:p>
          <a:p>
            <a:r>
              <a:rPr lang="en-US" dirty="0">
                <a:latin typeface="Blackadder ITC" pitchFamily="82" charset="0"/>
              </a:rPr>
              <a:t>and disrupt the class</a:t>
            </a:r>
            <a:r>
              <a:rPr lang="en-US" dirty="0" smtClean="0">
                <a:latin typeface="Blackadder ITC" pitchFamily="82" charset="0"/>
              </a:rPr>
              <a:t>.”</a:t>
            </a:r>
            <a:endParaRPr lang="en-US" dirty="0" smtClean="0">
              <a:latin typeface="Blackadder ITC" pitchFamily="8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48200" y="2895600"/>
            <a:ext cx="4038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0" y="3124200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itchFamily="82" charset="0"/>
              </a:rPr>
              <a:t>“It’s </a:t>
            </a:r>
            <a:r>
              <a:rPr lang="en-US" dirty="0">
                <a:latin typeface="Blackadder ITC" pitchFamily="82" charset="0"/>
              </a:rPr>
              <a:t>not that they’re too </a:t>
            </a:r>
            <a:r>
              <a:rPr lang="en-US" dirty="0" smtClean="0">
                <a:latin typeface="Blackadder ITC" pitchFamily="82" charset="0"/>
              </a:rPr>
              <a:t>immature ‘</a:t>
            </a:r>
            <a:r>
              <a:rPr lang="en-US" dirty="0" err="1" smtClean="0">
                <a:latin typeface="Blackadder ITC" pitchFamily="82" charset="0"/>
              </a:rPr>
              <a:t>cos</a:t>
            </a:r>
            <a:r>
              <a:rPr lang="en-US" dirty="0" smtClean="0">
                <a:latin typeface="Blackadder ITC" pitchFamily="82" charset="0"/>
              </a:rPr>
              <a:t> </a:t>
            </a:r>
            <a:r>
              <a:rPr lang="en-US" dirty="0">
                <a:latin typeface="Blackadder ITC" pitchFamily="82" charset="0"/>
              </a:rPr>
              <a:t>some of them that do that are mature but </a:t>
            </a:r>
            <a:r>
              <a:rPr lang="en-US" dirty="0" smtClean="0">
                <a:latin typeface="Blackadder ITC" pitchFamily="82" charset="0"/>
              </a:rPr>
              <a:t>it’s just </a:t>
            </a:r>
            <a:r>
              <a:rPr lang="en-US" dirty="0">
                <a:latin typeface="Blackadder ITC" pitchFamily="82" charset="0"/>
              </a:rPr>
              <a:t>that the fact that they’re too scared or afraid to say what they want</a:t>
            </a:r>
            <a:r>
              <a:rPr lang="en-US" dirty="0" smtClean="0">
                <a:latin typeface="Blackadder ITC" pitchFamily="82" charset="0"/>
              </a:rPr>
              <a:t>.”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21506" name="Picture 2" descr="http://passionateteaching.files.wordpress.com/2012/07/best.jpg?w=4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038600"/>
            <a:ext cx="1743075" cy="2619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908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</a:rPr>
              <a:t>Boys do not take responsibility for their classroom misbehavior/misconduct.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</a:rPr>
              <a:t>They claim rowdiness was their way of dealing with underlying anxiety and fear.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8600"/>
            <a:ext cx="86106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Conclusions on Boys Preference for Single-sex Classroom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523</TotalTime>
  <Words>1373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Coeducation </vt:lpstr>
      <vt:lpstr>What is Co-Education?</vt:lpstr>
      <vt:lpstr>Slide 3</vt:lpstr>
      <vt:lpstr>Slide 4</vt:lpstr>
      <vt:lpstr>Slide 5</vt:lpstr>
      <vt:lpstr>Slide 6</vt:lpstr>
      <vt:lpstr>Slide 7</vt:lpstr>
      <vt:lpstr>Slide 8</vt:lpstr>
      <vt:lpstr>Slide 9</vt:lpstr>
      <vt:lpstr>Girls Preferences Single-sex classroom</vt:lpstr>
      <vt:lpstr>Slide 11</vt:lpstr>
      <vt:lpstr>Slide 12</vt:lpstr>
      <vt:lpstr>Advantages of Co-ed classes</vt:lpstr>
      <vt:lpstr>Slide 14</vt:lpstr>
      <vt:lpstr>Boys Preference for co-ed classrooms </vt:lpstr>
      <vt:lpstr>Slide 16</vt:lpstr>
      <vt:lpstr>Slide 17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Coeduction</dc:title>
  <dc:creator>Sruthi</dc:creator>
  <cp:lastModifiedBy>Sruthi</cp:lastModifiedBy>
  <cp:revision>59</cp:revision>
  <dcterms:created xsi:type="dcterms:W3CDTF">2014-01-26T03:01:00Z</dcterms:created>
  <dcterms:modified xsi:type="dcterms:W3CDTF">2014-01-30T07:39:01Z</dcterms:modified>
</cp:coreProperties>
</file>